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91" r:id="rId4"/>
    <p:sldId id="282" r:id="rId5"/>
    <p:sldId id="283" r:id="rId6"/>
    <p:sldId id="284" r:id="rId7"/>
    <p:sldId id="285" r:id="rId8"/>
    <p:sldId id="286" r:id="rId9"/>
    <p:sldId id="287" r:id="rId10"/>
    <p:sldId id="288" r:id="rId11"/>
    <p:sldId id="289" r:id="rId12"/>
    <p:sldId id="290" r:id="rId13"/>
    <p:sldId id="258" r:id="rId14"/>
    <p:sldId id="259" r:id="rId15"/>
    <p:sldId id="262" r:id="rId16"/>
    <p:sldId id="292" r:id="rId17"/>
    <p:sldId id="293" r:id="rId18"/>
    <p:sldId id="260" r:id="rId19"/>
    <p:sldId id="265" r:id="rId20"/>
    <p:sldId id="263" r:id="rId21"/>
    <p:sldId id="261" r:id="rId22"/>
    <p:sldId id="264"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804" y="-12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09B0F60-2717-4228-82EA-646E26F199D7}" type="datetimeFigureOut">
              <a:rPr lang="en-US" smtClean="0"/>
              <a:t>1/10/2017</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A88FB17D-A019-4452-9619-C01678D86B3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09B0F60-2717-4228-82EA-646E26F199D7}" type="datetimeFigureOut">
              <a:rPr lang="en-US" smtClean="0"/>
              <a:t>1/10/2017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88FB17D-A019-4452-9619-C01678D86B3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09B0F60-2717-4228-82EA-646E26F199D7}" type="datetimeFigureOut">
              <a:rPr lang="en-US" smtClean="0"/>
              <a:t>1/10/2017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88FB17D-A019-4452-9619-C01678D86B3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09B0F60-2717-4228-82EA-646E26F199D7}" type="datetimeFigureOut">
              <a:rPr lang="en-US" smtClean="0"/>
              <a:t>1/10/2017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88FB17D-A019-4452-9619-C01678D86B33}"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09B0F60-2717-4228-82EA-646E26F199D7}" type="datetimeFigureOut">
              <a:rPr lang="en-US" smtClean="0"/>
              <a:t>1/10/2017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88FB17D-A019-4452-9619-C01678D86B33}"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09B0F60-2717-4228-82EA-646E26F199D7}" type="datetimeFigureOut">
              <a:rPr lang="en-US" smtClean="0"/>
              <a:t>1/10/2017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A88FB17D-A019-4452-9619-C01678D86B33}"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09B0F60-2717-4228-82EA-646E26F199D7}" type="datetimeFigureOut">
              <a:rPr lang="en-US" smtClean="0"/>
              <a:t>1/10/2017</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A88FB17D-A019-4452-9619-C01678D86B33}"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09B0F60-2717-4228-82EA-646E26F199D7}" type="datetimeFigureOut">
              <a:rPr lang="en-US" smtClean="0"/>
              <a:t>1/10/2017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A88FB17D-A019-4452-9619-C01678D86B33}"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09B0F60-2717-4228-82EA-646E26F199D7}" type="datetimeFigureOut">
              <a:rPr lang="en-US" smtClean="0"/>
              <a:t>1/10/2017</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A88FB17D-A019-4452-9619-C01678D86B3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409B0F60-2717-4228-82EA-646E26F199D7}" type="datetimeFigureOut">
              <a:rPr lang="en-US" smtClean="0"/>
              <a:t>1/10/2017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A88FB17D-A019-4452-9619-C01678D86B33}"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09B0F60-2717-4228-82EA-646E26F199D7}" type="datetimeFigureOut">
              <a:rPr lang="en-US" smtClean="0"/>
              <a:t>1/10/2017</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A88FB17D-A019-4452-9619-C01678D86B33}"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409B0F60-2717-4228-82EA-646E26F199D7}" type="datetimeFigureOut">
              <a:rPr lang="en-US" smtClean="0"/>
              <a:t>1/10/2017</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A88FB17D-A019-4452-9619-C01678D86B3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mailto:perks@pitt.edu" TargetMode="External"/><Relationship Id="rId2" Type="http://schemas.openxmlformats.org/officeDocument/2006/relationships/hyperlink" Target="http://www.linkedin.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CeFJvXhFJd8"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ted.com/talks/tom_wujec_build_a_tower"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thenextweb.com/dd/2015/09/29/6-examples-of-awful-ux-design/#gref" TargetMode="External"/><Relationship Id="rId2" Type="http://schemas.openxmlformats.org/officeDocument/2006/relationships/hyperlink" Target="http://blog.teamtreehouse.com/10-user-interface-design-fundamenta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hongkiat.com/blog/ted-video-for-web-designer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htmlcolorcodes.com/color-picker/" TargetMode="External"/><Relationship Id="rId2" Type="http://schemas.openxmlformats.org/officeDocument/2006/relationships/hyperlink" Target="http://www.colorpicker.com/c390d4" TargetMode="External"/><Relationship Id="rId1" Type="http://schemas.openxmlformats.org/officeDocument/2006/relationships/slideLayout" Target="../slideLayouts/slideLayout2.xml"/><Relationship Id="rId4" Type="http://schemas.openxmlformats.org/officeDocument/2006/relationships/hyperlink" Target="https://color.adobe.com/explore/newes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1stwebdesigner.com/design/images-on-web-design-usability-guid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nngroup.com/articles/photos-as-web-content/"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visiblelogic.com/blog/2011/07/10-tips-to-choose-and-use-photos-on-your-web-sit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httparchive.org/interesting.php?a=All&amp;l=Jan%201%202014&amp;s=Al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xc.hu/" TargetMode="External"/><Relationship Id="rId2" Type="http://schemas.openxmlformats.org/officeDocument/2006/relationships/hyperlink" Target="http://john.do/images/" TargetMode="External"/><Relationship Id="rId1" Type="http://schemas.openxmlformats.org/officeDocument/2006/relationships/slideLayout" Target="../slideLayouts/slideLayout2.xml"/><Relationship Id="rId4" Type="http://schemas.openxmlformats.org/officeDocument/2006/relationships/hyperlink" Target="http://amylynnandrews.com/using-image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eagent.com/" TargetMode="External"/><Relationship Id="rId2" Type="http://schemas.openxmlformats.org/officeDocument/2006/relationships/hyperlink" Target="http://sis-teach-01.sis.pitt.edu/archive/mazda/" TargetMode="External"/><Relationship Id="rId1" Type="http://schemas.openxmlformats.org/officeDocument/2006/relationships/slideLayout" Target="../slideLayouts/slideLayout2.xml"/><Relationship Id="rId4" Type="http://schemas.openxmlformats.org/officeDocument/2006/relationships/hyperlink" Target="https://www.athlete-trax.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INFSCI 0010</a:t>
            </a:r>
            <a:endParaRPr lang="en-US" dirty="0"/>
          </a:p>
        </p:txBody>
      </p:sp>
      <p:sp>
        <p:nvSpPr>
          <p:cNvPr id="3" name="Subtitle 2"/>
          <p:cNvSpPr>
            <a:spLocks noGrp="1"/>
          </p:cNvSpPr>
          <p:nvPr>
            <p:ph type="subTitle" idx="1"/>
          </p:nvPr>
        </p:nvSpPr>
        <p:spPr/>
        <p:txBody>
          <a:bodyPr>
            <a:normAutofit/>
          </a:bodyPr>
          <a:lstStyle/>
          <a:p>
            <a:pPr algn="ctr"/>
            <a:r>
              <a:rPr lang="en-US" sz="4000" dirty="0" smtClean="0">
                <a:solidFill>
                  <a:srgbClr val="FFC000"/>
                </a:solidFill>
              </a:rPr>
              <a:t>Introduction</a:t>
            </a:r>
            <a:endParaRPr lang="en-US" sz="4000" dirty="0">
              <a:solidFill>
                <a:srgbClr val="FFC000"/>
              </a:solidFill>
            </a:endParaRPr>
          </a:p>
        </p:txBody>
      </p:sp>
    </p:spTree>
    <p:extLst>
      <p:ext uri="{BB962C8B-B14F-4D97-AF65-F5344CB8AC3E}">
        <p14:creationId xmlns:p14="http://schemas.microsoft.com/office/powerpoint/2010/main" val="789075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CO-LAB Center</a:t>
            </a:r>
            <a:endParaRPr lang="en-US" dirty="0"/>
          </a:p>
        </p:txBody>
      </p:sp>
      <p:pic>
        <p:nvPicPr>
          <p:cNvPr id="2050" name="Picture 2" descr="C:\Users\perks\Pictures\colab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05001"/>
            <a:ext cx="9144000" cy="4560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4199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smtClean="0"/>
              <a:t>94% Placement Rate – Average Salary in mid 50’s</a:t>
            </a:r>
          </a:p>
          <a:p>
            <a:r>
              <a:rPr lang="en-US" dirty="0" smtClean="0"/>
              <a:t>Companies hiring Information Science graduates</a:t>
            </a:r>
          </a:p>
          <a:p>
            <a:endParaRPr lang="en-US" dirty="0"/>
          </a:p>
          <a:p>
            <a:endParaRPr lang="en-US" dirty="0" smtClean="0"/>
          </a:p>
          <a:p>
            <a:endParaRPr lang="en-US" dirty="0" smtClean="0"/>
          </a:p>
          <a:p>
            <a:endParaRPr lang="en-US" dirty="0" smtClean="0"/>
          </a:p>
          <a:p>
            <a:endParaRPr lang="en-US" dirty="0"/>
          </a:p>
          <a:p>
            <a:pPr marL="109728" indent="0">
              <a:buNone/>
            </a:pPr>
            <a:r>
              <a:rPr lang="en-US" dirty="0" smtClean="0"/>
              <a:t>Job Titles –</a:t>
            </a:r>
          </a:p>
          <a:p>
            <a:pPr marL="109728" indent="0">
              <a:buNone/>
            </a:pPr>
            <a:endParaRPr lang="en-US" dirty="0" smtClean="0"/>
          </a:p>
          <a:p>
            <a:pPr marL="109728" indent="0">
              <a:buNone/>
            </a:pPr>
            <a:endParaRPr lang="en-US" dirty="0" smtClean="0"/>
          </a:p>
          <a:p>
            <a:endParaRPr lang="en-US" dirty="0" smtClean="0"/>
          </a:p>
          <a:p>
            <a:r>
              <a:rPr lang="en-US" dirty="0" smtClean="0"/>
              <a:t>Let's Go Live – </a:t>
            </a:r>
            <a:r>
              <a:rPr lang="en-US" dirty="0" err="1" smtClean="0"/>
              <a:t>LinkedIN</a:t>
            </a:r>
            <a:r>
              <a:rPr lang="en-US" dirty="0" smtClean="0"/>
              <a:t> – </a:t>
            </a:r>
            <a:r>
              <a:rPr lang="en-US" dirty="0" smtClean="0">
                <a:hlinkClick r:id="rId2"/>
              </a:rPr>
              <a:t>http://www.linkedin.com</a:t>
            </a:r>
            <a:r>
              <a:rPr lang="en-US" dirty="0" smtClean="0"/>
              <a:t> – </a:t>
            </a:r>
            <a:r>
              <a:rPr lang="en-US" dirty="0" smtClean="0">
                <a:hlinkClick r:id="rId3"/>
              </a:rPr>
              <a:t>perks@pitt.edu</a:t>
            </a:r>
            <a:r>
              <a:rPr lang="en-US" dirty="0" smtClean="0"/>
              <a:t> </a:t>
            </a:r>
            <a:r>
              <a:rPr lang="en-US" dirty="0" err="1" smtClean="0"/>
              <a:t>longpass</a:t>
            </a:r>
            <a:r>
              <a:rPr lang="en-US" dirty="0" smtClean="0"/>
              <a:t>+#</a:t>
            </a:r>
          </a:p>
          <a:p>
            <a:endParaRPr lang="en-US" dirty="0"/>
          </a:p>
        </p:txBody>
      </p:sp>
      <p:sp>
        <p:nvSpPr>
          <p:cNvPr id="2" name="Title 1"/>
          <p:cNvSpPr>
            <a:spLocks noGrp="1"/>
          </p:cNvSpPr>
          <p:nvPr>
            <p:ph type="title"/>
          </p:nvPr>
        </p:nvSpPr>
        <p:spPr/>
        <p:txBody>
          <a:bodyPr/>
          <a:lstStyle/>
          <a:p>
            <a:r>
              <a:rPr lang="en-US" dirty="0" smtClean="0"/>
              <a:t>Student Achievement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00046790"/>
              </p:ext>
            </p:extLst>
          </p:nvPr>
        </p:nvGraphicFramePr>
        <p:xfrm>
          <a:off x="914400" y="220980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PPG</a:t>
                      </a:r>
                      <a:endParaRPr lang="en-US" dirty="0"/>
                    </a:p>
                  </a:txBody>
                  <a:tcPr/>
                </a:tc>
                <a:tc>
                  <a:txBody>
                    <a:bodyPr/>
                    <a:lstStyle/>
                    <a:p>
                      <a:r>
                        <a:rPr lang="en-US" dirty="0" smtClean="0"/>
                        <a:t>IBM</a:t>
                      </a:r>
                      <a:endParaRPr lang="en-US" dirty="0"/>
                    </a:p>
                  </a:txBody>
                  <a:tcPr/>
                </a:tc>
              </a:tr>
              <a:tr h="370840">
                <a:tc>
                  <a:txBody>
                    <a:bodyPr/>
                    <a:lstStyle/>
                    <a:p>
                      <a:r>
                        <a:rPr lang="en-US" dirty="0" err="1" smtClean="0"/>
                        <a:t>DelMonte</a:t>
                      </a:r>
                      <a:endParaRPr lang="en-US" dirty="0"/>
                    </a:p>
                  </a:txBody>
                  <a:tcPr/>
                </a:tc>
                <a:tc>
                  <a:txBody>
                    <a:bodyPr/>
                    <a:lstStyle/>
                    <a:p>
                      <a:r>
                        <a:rPr lang="en-US" dirty="0" smtClean="0"/>
                        <a:t>Oracle</a:t>
                      </a:r>
                      <a:endParaRPr lang="en-US" dirty="0"/>
                    </a:p>
                  </a:txBody>
                  <a:tcPr/>
                </a:tc>
              </a:tr>
              <a:tr h="370840">
                <a:tc>
                  <a:txBody>
                    <a:bodyPr/>
                    <a:lstStyle/>
                    <a:p>
                      <a:r>
                        <a:rPr lang="en-US" dirty="0" smtClean="0"/>
                        <a:t>UPMC</a:t>
                      </a:r>
                      <a:endParaRPr lang="en-US" dirty="0"/>
                    </a:p>
                  </a:txBody>
                  <a:tcPr/>
                </a:tc>
                <a:tc>
                  <a:txBody>
                    <a:bodyPr/>
                    <a:lstStyle/>
                    <a:p>
                      <a:r>
                        <a:rPr lang="en-US" dirty="0" smtClean="0"/>
                        <a:t>BONY</a:t>
                      </a:r>
                      <a:endParaRPr lang="en-US" dirty="0"/>
                    </a:p>
                  </a:txBody>
                  <a:tcPr/>
                </a:tc>
              </a:tr>
              <a:tr h="370840">
                <a:tc>
                  <a:txBody>
                    <a:bodyPr/>
                    <a:lstStyle/>
                    <a:p>
                      <a:r>
                        <a:rPr lang="en-US" dirty="0" smtClean="0"/>
                        <a:t>Alcoa</a:t>
                      </a:r>
                      <a:endParaRPr lang="en-US" dirty="0"/>
                    </a:p>
                  </a:txBody>
                  <a:tcPr/>
                </a:tc>
                <a:tc>
                  <a:txBody>
                    <a:bodyPr/>
                    <a:lstStyle/>
                    <a:p>
                      <a:r>
                        <a:rPr lang="en-US" dirty="0" smtClean="0"/>
                        <a:t>Deloitte</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28902975"/>
              </p:ext>
            </p:extLst>
          </p:nvPr>
        </p:nvGraphicFramePr>
        <p:xfrm>
          <a:off x="914400" y="4191000"/>
          <a:ext cx="6096000" cy="74168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Systems Analyst</a:t>
                      </a:r>
                      <a:endParaRPr lang="en-US" dirty="0"/>
                    </a:p>
                  </a:txBody>
                  <a:tcPr/>
                </a:tc>
                <a:tc>
                  <a:txBody>
                    <a:bodyPr/>
                    <a:lstStyle/>
                    <a:p>
                      <a:r>
                        <a:rPr lang="en-US" dirty="0" smtClean="0"/>
                        <a:t>Business Analyst</a:t>
                      </a:r>
                      <a:endParaRPr lang="en-US" dirty="0"/>
                    </a:p>
                  </a:txBody>
                  <a:tcPr/>
                </a:tc>
                <a:tc>
                  <a:txBody>
                    <a:bodyPr/>
                    <a:lstStyle/>
                    <a:p>
                      <a:r>
                        <a:rPr lang="en-US" dirty="0" smtClean="0"/>
                        <a:t>Network Analyst</a:t>
                      </a:r>
                      <a:endParaRPr lang="en-US" dirty="0"/>
                    </a:p>
                  </a:txBody>
                  <a:tcPr/>
                </a:tc>
              </a:tr>
              <a:tr h="370840">
                <a:tc>
                  <a:txBody>
                    <a:bodyPr/>
                    <a:lstStyle/>
                    <a:p>
                      <a:r>
                        <a:rPr lang="en-US" dirty="0" smtClean="0"/>
                        <a:t>Interface Design</a:t>
                      </a:r>
                      <a:endParaRPr lang="en-US" dirty="0"/>
                    </a:p>
                  </a:txBody>
                  <a:tcPr/>
                </a:tc>
                <a:tc>
                  <a:txBody>
                    <a:bodyPr/>
                    <a:lstStyle/>
                    <a:p>
                      <a:r>
                        <a:rPr lang="en-US" dirty="0" smtClean="0"/>
                        <a:t>App Developer</a:t>
                      </a:r>
                      <a:endParaRPr lang="en-US" dirty="0"/>
                    </a:p>
                  </a:txBody>
                  <a:tcPr/>
                </a:tc>
                <a:tc>
                  <a:txBody>
                    <a:bodyPr/>
                    <a:lstStyle/>
                    <a:p>
                      <a:r>
                        <a:rPr lang="en-US" dirty="0" smtClean="0"/>
                        <a:t>DB Manager</a:t>
                      </a:r>
                      <a:endParaRPr lang="en-US" dirty="0"/>
                    </a:p>
                  </a:txBody>
                  <a:tcPr/>
                </a:tc>
              </a:tr>
            </a:tbl>
          </a:graphicData>
        </a:graphic>
      </p:graphicFrame>
    </p:spTree>
    <p:extLst>
      <p:ext uri="{BB962C8B-B14F-4D97-AF65-F5344CB8AC3E}">
        <p14:creationId xmlns:p14="http://schemas.microsoft.com/office/powerpoint/2010/main" val="4292151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Deloitte Case Competition</a:t>
            </a:r>
          </a:p>
          <a:p>
            <a:r>
              <a:rPr lang="en-US" dirty="0" smtClean="0"/>
              <a:t>Entrepreneurship</a:t>
            </a:r>
          </a:p>
          <a:p>
            <a:pPr lvl="1"/>
            <a:r>
              <a:rPr lang="en-US" dirty="0" smtClean="0"/>
              <a:t>Coaching</a:t>
            </a:r>
          </a:p>
          <a:p>
            <a:r>
              <a:rPr lang="en-US" dirty="0" smtClean="0"/>
              <a:t>Student Driven and Faculty Led Projects</a:t>
            </a:r>
          </a:p>
          <a:p>
            <a:pPr lvl="1"/>
            <a:r>
              <a:rPr lang="en-US" dirty="0" smtClean="0"/>
              <a:t>Organizations like UPMC and Medical/Dental/Pharmacy Schools</a:t>
            </a:r>
          </a:p>
          <a:p>
            <a:r>
              <a:rPr lang="en-US" dirty="0" smtClean="0"/>
              <a:t>TEC Conference</a:t>
            </a:r>
          </a:p>
          <a:p>
            <a:r>
              <a:rPr lang="en-US" dirty="0" smtClean="0"/>
              <a:t>I-Fest</a:t>
            </a:r>
          </a:p>
          <a:p>
            <a:r>
              <a:rPr lang="en-US" dirty="0" smtClean="0"/>
              <a:t>Studio </a:t>
            </a:r>
          </a:p>
          <a:p>
            <a:pPr lvl="1"/>
            <a:r>
              <a:rPr lang="en-US" dirty="0" smtClean="0"/>
              <a:t>Videos </a:t>
            </a:r>
            <a:endParaRPr lang="en-US" dirty="0"/>
          </a:p>
        </p:txBody>
      </p:sp>
      <p:sp>
        <p:nvSpPr>
          <p:cNvPr id="2" name="Title 1"/>
          <p:cNvSpPr>
            <a:spLocks noGrp="1"/>
          </p:cNvSpPr>
          <p:nvPr>
            <p:ph type="title"/>
          </p:nvPr>
        </p:nvSpPr>
        <p:spPr/>
        <p:txBody>
          <a:bodyPr/>
          <a:lstStyle/>
          <a:p>
            <a:r>
              <a:rPr lang="en-US" dirty="0" smtClean="0"/>
              <a:t>Fun Facts</a:t>
            </a:r>
            <a:endParaRPr lang="en-US" dirty="0"/>
          </a:p>
        </p:txBody>
      </p:sp>
    </p:spTree>
    <p:extLst>
      <p:ext uri="{BB962C8B-B14F-4D97-AF65-F5344CB8AC3E}">
        <p14:creationId xmlns:p14="http://schemas.microsoft.com/office/powerpoint/2010/main" val="30812853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Music Video Download System</a:t>
            </a:r>
          </a:p>
          <a:p>
            <a:endParaRPr lang="en-US" dirty="0" smtClean="0"/>
          </a:p>
          <a:p>
            <a:r>
              <a:rPr lang="en-US" dirty="0" smtClean="0"/>
              <a:t>Break into small groups</a:t>
            </a:r>
          </a:p>
          <a:p>
            <a:pPr lvl="1"/>
            <a:r>
              <a:rPr lang="en-US" dirty="0" smtClean="0"/>
              <a:t>Best to exchange contact info and choose a leader</a:t>
            </a:r>
          </a:p>
          <a:p>
            <a:pPr lvl="1"/>
            <a:endParaRPr lang="en-US" dirty="0" smtClean="0"/>
          </a:p>
          <a:p>
            <a:r>
              <a:rPr lang="en-US" dirty="0" smtClean="0"/>
              <a:t>You will build the interface (prototype) for a music download system</a:t>
            </a:r>
          </a:p>
          <a:p>
            <a:pPr lvl="1"/>
            <a:r>
              <a:rPr lang="en-US" dirty="0" smtClean="0"/>
              <a:t>Theme</a:t>
            </a:r>
          </a:p>
          <a:p>
            <a:pPr lvl="1"/>
            <a:r>
              <a:rPr lang="en-US" dirty="0" smtClean="0"/>
              <a:t>Target Audience	</a:t>
            </a:r>
          </a:p>
          <a:p>
            <a:pPr lvl="1"/>
            <a:r>
              <a:rPr lang="en-US" dirty="0" smtClean="0"/>
              <a:t>Colors</a:t>
            </a:r>
          </a:p>
          <a:p>
            <a:pPr lvl="1"/>
            <a:r>
              <a:rPr lang="en-US" dirty="0" smtClean="0"/>
              <a:t>Icons or Pictures</a:t>
            </a:r>
          </a:p>
          <a:p>
            <a:pPr lvl="1"/>
            <a:endParaRPr lang="en-US" dirty="0" smtClean="0"/>
          </a:p>
          <a:p>
            <a:r>
              <a:rPr lang="en-US" dirty="0"/>
              <a:t>Use whatever drawing/design program</a:t>
            </a:r>
          </a:p>
          <a:p>
            <a:pPr lvl="1"/>
            <a:r>
              <a:rPr lang="en-US" dirty="0"/>
              <a:t>Most people use </a:t>
            </a:r>
            <a:r>
              <a:rPr lang="en-US" dirty="0" smtClean="0"/>
              <a:t>PowerPoint</a:t>
            </a:r>
            <a:endParaRPr lang="en-US" dirty="0"/>
          </a:p>
          <a:p>
            <a:pPr lvl="1"/>
            <a:endParaRPr lang="en-US" dirty="0" smtClean="0"/>
          </a:p>
        </p:txBody>
      </p:sp>
      <p:sp>
        <p:nvSpPr>
          <p:cNvPr id="3" name="Title 2"/>
          <p:cNvSpPr>
            <a:spLocks noGrp="1"/>
          </p:cNvSpPr>
          <p:nvPr>
            <p:ph type="title"/>
          </p:nvPr>
        </p:nvSpPr>
        <p:spPr/>
        <p:txBody>
          <a:bodyPr/>
          <a:lstStyle/>
          <a:p>
            <a:r>
              <a:rPr lang="en-US" dirty="0" smtClean="0"/>
              <a:t>Interface Project</a:t>
            </a:r>
            <a:endParaRPr lang="en-US" dirty="0"/>
          </a:p>
        </p:txBody>
      </p:sp>
    </p:spTree>
    <p:extLst>
      <p:ext uri="{BB962C8B-B14F-4D97-AF65-F5344CB8AC3E}">
        <p14:creationId xmlns:p14="http://schemas.microsoft.com/office/powerpoint/2010/main" val="151868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t>Be creative</a:t>
            </a:r>
          </a:p>
          <a:p>
            <a:pPr lvl="1"/>
            <a:r>
              <a:rPr lang="en-US" dirty="0" smtClean="0"/>
              <a:t>Castle Project</a:t>
            </a:r>
          </a:p>
          <a:p>
            <a:pPr lvl="1"/>
            <a:r>
              <a:rPr lang="en-US" dirty="0" smtClean="0"/>
              <a:t>World/Globe</a:t>
            </a:r>
          </a:p>
          <a:p>
            <a:pPr lvl="1"/>
            <a:endParaRPr lang="en-US" dirty="0" smtClean="0"/>
          </a:p>
          <a:p>
            <a:r>
              <a:rPr lang="en-US" dirty="0" smtClean="0"/>
              <a:t>You can be traditional also with some things like controls</a:t>
            </a:r>
          </a:p>
          <a:p>
            <a:pPr lvl="1"/>
            <a:endParaRPr lang="en-US" dirty="0" smtClean="0"/>
          </a:p>
          <a:p>
            <a:pPr lvl="1"/>
            <a:endParaRPr lang="en-US" dirty="0"/>
          </a:p>
          <a:p>
            <a:pPr lvl="1"/>
            <a:endParaRPr lang="en-US" dirty="0" smtClean="0"/>
          </a:p>
          <a:p>
            <a:pPr lvl="1"/>
            <a:endParaRPr lang="en-US" dirty="0"/>
          </a:p>
          <a:p>
            <a:r>
              <a:rPr lang="en-US" dirty="0" smtClean="0"/>
              <a:t>Most important is your target audience and an interface that is engaging!!!</a:t>
            </a:r>
          </a:p>
          <a:p>
            <a:endParaRPr lang="en-US" dirty="0" smtClean="0"/>
          </a:p>
          <a:p>
            <a:r>
              <a:rPr lang="en-US" dirty="0"/>
              <a:t>You must give it a </a:t>
            </a:r>
            <a:r>
              <a:rPr lang="en-US" dirty="0" smtClean="0"/>
              <a:t>name</a:t>
            </a:r>
          </a:p>
          <a:p>
            <a:endParaRPr lang="en-US" dirty="0" smtClean="0"/>
          </a:p>
          <a:p>
            <a:r>
              <a:rPr lang="en-US" dirty="0" smtClean="0"/>
              <a:t>Is it free or how would you charge?</a:t>
            </a:r>
            <a:endParaRPr lang="en-US" dirty="0"/>
          </a:p>
          <a:p>
            <a:pPr marL="109728" indent="0">
              <a:buNone/>
            </a:pPr>
            <a:endParaRPr lang="en-US" dirty="0" smtClean="0"/>
          </a:p>
          <a:p>
            <a:pPr lvl="1"/>
            <a:endParaRPr lang="en-US" dirty="0"/>
          </a:p>
        </p:txBody>
      </p:sp>
      <p:sp>
        <p:nvSpPr>
          <p:cNvPr id="3" name="Title 2"/>
          <p:cNvSpPr>
            <a:spLocks noGrp="1"/>
          </p:cNvSpPr>
          <p:nvPr>
            <p:ph type="title"/>
          </p:nvPr>
        </p:nvSpPr>
        <p:spPr/>
        <p:txBody>
          <a:bodyPr/>
          <a:lstStyle/>
          <a:p>
            <a:r>
              <a:rPr lang="en-US" dirty="0" smtClean="0"/>
              <a:t>Interface Project</a:t>
            </a:r>
            <a:endParaRPr lang="en-US" dirty="0"/>
          </a:p>
        </p:txBody>
      </p:sp>
      <p:sp>
        <p:nvSpPr>
          <p:cNvPr id="4" name="Action Button: Back or Previous 3">
            <a:hlinkClick r:id="" action="ppaction://hlinkshowjump?jump=previousslide" highlightClick="1"/>
          </p:cNvPr>
          <p:cNvSpPr/>
          <p:nvPr/>
        </p:nvSpPr>
        <p:spPr>
          <a:xfrm>
            <a:off x="1424033" y="3124200"/>
            <a:ext cx="633367" cy="63336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Forward or Next 4">
            <a:hlinkClick r:id="" action="ppaction://hlinkshowjump?jump=nextslide" highlightClick="1"/>
          </p:cNvPr>
          <p:cNvSpPr/>
          <p:nvPr/>
        </p:nvSpPr>
        <p:spPr>
          <a:xfrm>
            <a:off x="3048000" y="3124200"/>
            <a:ext cx="633367" cy="63336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7236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We will meet once more in class as a group to discuss the project. It is up to you to meet, review, prototype your design outside of class. </a:t>
            </a:r>
          </a:p>
          <a:p>
            <a:pPr lvl="1"/>
            <a:r>
              <a:rPr lang="en-US" dirty="0" smtClean="0"/>
              <a:t>Recommend either email, Google Docs or some other group management software.</a:t>
            </a:r>
          </a:p>
          <a:p>
            <a:r>
              <a:rPr lang="en-US" dirty="0" smtClean="0"/>
              <a:t>Each group will choose a leader and that person will submit on behalf of everyone.</a:t>
            </a:r>
          </a:p>
          <a:p>
            <a:r>
              <a:rPr lang="en-US" dirty="0" smtClean="0"/>
              <a:t>In the assignment listing in </a:t>
            </a:r>
            <a:r>
              <a:rPr lang="en-US" dirty="0" err="1" smtClean="0"/>
              <a:t>CourseWeb</a:t>
            </a:r>
            <a:r>
              <a:rPr lang="en-US" dirty="0" smtClean="0"/>
              <a:t> there is a checklist for the homework</a:t>
            </a:r>
          </a:p>
        </p:txBody>
      </p:sp>
      <p:sp>
        <p:nvSpPr>
          <p:cNvPr id="3" name="Title 2"/>
          <p:cNvSpPr>
            <a:spLocks noGrp="1"/>
          </p:cNvSpPr>
          <p:nvPr>
            <p:ph type="title"/>
          </p:nvPr>
        </p:nvSpPr>
        <p:spPr/>
        <p:txBody>
          <a:bodyPr/>
          <a:lstStyle/>
          <a:p>
            <a:r>
              <a:rPr lang="en-US" dirty="0" smtClean="0"/>
              <a:t>Interface Project</a:t>
            </a:r>
            <a:endParaRPr lang="en-US" dirty="0"/>
          </a:p>
        </p:txBody>
      </p:sp>
    </p:spTree>
    <p:extLst>
      <p:ext uri="{BB962C8B-B14F-4D97-AF65-F5344CB8AC3E}">
        <p14:creationId xmlns:p14="http://schemas.microsoft.com/office/powerpoint/2010/main" val="41733318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Chose a leader – volunteer or vote	</a:t>
            </a:r>
          </a:p>
          <a:p>
            <a:r>
              <a:rPr lang="en-US" dirty="0" smtClean="0"/>
              <a:t>Assign duties based on skill sets:</a:t>
            </a:r>
          </a:p>
          <a:p>
            <a:pPr marL="109728" indent="0">
              <a:buNone/>
            </a:pPr>
            <a:endParaRPr lang="en-US" dirty="0" smtClean="0"/>
          </a:p>
          <a:p>
            <a:pPr lvl="1"/>
            <a:r>
              <a:rPr lang="en-US" dirty="0" smtClean="0"/>
              <a:t>PowerPoint Expert ??</a:t>
            </a:r>
          </a:p>
          <a:p>
            <a:pPr lvl="1"/>
            <a:r>
              <a:rPr lang="en-US" dirty="0" smtClean="0"/>
              <a:t>Artist  - Color ideas</a:t>
            </a:r>
          </a:p>
          <a:p>
            <a:pPr lvl="1"/>
            <a:r>
              <a:rPr lang="en-US" dirty="0" smtClean="0"/>
              <a:t>Theme and functions – everyone contributes</a:t>
            </a:r>
          </a:p>
          <a:p>
            <a:pPr lvl="1"/>
            <a:r>
              <a:rPr lang="en-US" dirty="0" smtClean="0"/>
              <a:t>Writing – who are the good writers ??</a:t>
            </a:r>
          </a:p>
          <a:p>
            <a:pPr lvl="1"/>
            <a:r>
              <a:rPr lang="en-US" dirty="0" smtClean="0"/>
              <a:t>Leader needs to manage, coordinate and meet the submission deadline</a:t>
            </a:r>
          </a:p>
          <a:p>
            <a:pPr lvl="1"/>
            <a:endParaRPr lang="en-US" dirty="0"/>
          </a:p>
        </p:txBody>
      </p:sp>
      <p:sp>
        <p:nvSpPr>
          <p:cNvPr id="3" name="Title 2"/>
          <p:cNvSpPr>
            <a:spLocks noGrp="1"/>
          </p:cNvSpPr>
          <p:nvPr>
            <p:ph type="title"/>
          </p:nvPr>
        </p:nvSpPr>
        <p:spPr/>
        <p:txBody>
          <a:bodyPr/>
          <a:lstStyle/>
          <a:p>
            <a:r>
              <a:rPr lang="en-US" dirty="0" smtClean="0"/>
              <a:t>Interface Project Team</a:t>
            </a:r>
            <a:endParaRPr lang="en-US" dirty="0"/>
          </a:p>
        </p:txBody>
      </p:sp>
    </p:spTree>
    <p:extLst>
      <p:ext uri="{BB962C8B-B14F-4D97-AF65-F5344CB8AC3E}">
        <p14:creationId xmlns:p14="http://schemas.microsoft.com/office/powerpoint/2010/main" val="152641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Group Collaboration Software</a:t>
            </a:r>
          </a:p>
          <a:p>
            <a:pPr marL="109728" indent="0">
              <a:buNone/>
            </a:pPr>
            <a:endParaRPr lang="en-US" dirty="0" smtClean="0"/>
          </a:p>
          <a:p>
            <a:pPr lvl="1"/>
            <a:r>
              <a:rPr lang="en-US" dirty="0" smtClean="0"/>
              <a:t>You can physically meet</a:t>
            </a:r>
          </a:p>
          <a:p>
            <a:pPr lvl="1"/>
            <a:endParaRPr lang="en-US" dirty="0" smtClean="0"/>
          </a:p>
          <a:p>
            <a:pPr lvl="1"/>
            <a:r>
              <a:rPr lang="en-US" dirty="0" smtClean="0"/>
              <a:t>You can use email or messaging</a:t>
            </a:r>
          </a:p>
          <a:p>
            <a:pPr lvl="1"/>
            <a:endParaRPr lang="en-US" dirty="0" smtClean="0"/>
          </a:p>
          <a:p>
            <a:pPr lvl="1"/>
            <a:r>
              <a:rPr lang="en-US" dirty="0" smtClean="0"/>
              <a:t>You can use groups on social media</a:t>
            </a:r>
          </a:p>
          <a:p>
            <a:pPr lvl="1"/>
            <a:endParaRPr lang="en-US" dirty="0" smtClean="0"/>
          </a:p>
          <a:p>
            <a:pPr lvl="1"/>
            <a:r>
              <a:rPr lang="en-US" dirty="0" smtClean="0"/>
              <a:t>You can use Google Drive or Docs</a:t>
            </a:r>
          </a:p>
          <a:p>
            <a:pPr lvl="2"/>
            <a:r>
              <a:rPr lang="en-US" dirty="0">
                <a:hlinkClick r:id="rId2"/>
              </a:rPr>
              <a:t>https://</a:t>
            </a:r>
            <a:r>
              <a:rPr lang="en-US" dirty="0" smtClean="0">
                <a:hlinkClick r:id="rId2"/>
              </a:rPr>
              <a:t>www.youtube.com/watch?v=CeFJvXhFJd8</a:t>
            </a:r>
            <a:endParaRPr lang="en-US" dirty="0" smtClean="0"/>
          </a:p>
          <a:p>
            <a:pPr lvl="1"/>
            <a:endParaRPr lang="en-US" dirty="0"/>
          </a:p>
        </p:txBody>
      </p:sp>
      <p:sp>
        <p:nvSpPr>
          <p:cNvPr id="3" name="Title 2"/>
          <p:cNvSpPr>
            <a:spLocks noGrp="1"/>
          </p:cNvSpPr>
          <p:nvPr>
            <p:ph type="title"/>
          </p:nvPr>
        </p:nvSpPr>
        <p:spPr/>
        <p:txBody>
          <a:bodyPr/>
          <a:lstStyle/>
          <a:p>
            <a:r>
              <a:rPr lang="en-US" dirty="0"/>
              <a:t>Interface Project Team</a:t>
            </a:r>
          </a:p>
        </p:txBody>
      </p:sp>
    </p:spTree>
    <p:extLst>
      <p:ext uri="{BB962C8B-B14F-4D97-AF65-F5344CB8AC3E}">
        <p14:creationId xmlns:p14="http://schemas.microsoft.com/office/powerpoint/2010/main" val="3783649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610600" cy="4525963"/>
          </a:xfrm>
        </p:spPr>
        <p:txBody>
          <a:bodyPr>
            <a:normAutofit/>
          </a:bodyPr>
          <a:lstStyle/>
          <a:p>
            <a:endParaRPr lang="en-US" dirty="0" smtClean="0"/>
          </a:p>
          <a:p>
            <a:r>
              <a:rPr lang="en-US" dirty="0" smtClean="0"/>
              <a:t>Design Thinking</a:t>
            </a:r>
          </a:p>
          <a:p>
            <a:pPr lvl="1"/>
            <a:r>
              <a:rPr lang="en-US" dirty="0" smtClean="0"/>
              <a:t>Creative </a:t>
            </a:r>
          </a:p>
          <a:p>
            <a:pPr lvl="1"/>
            <a:r>
              <a:rPr lang="en-US" dirty="0">
                <a:hlinkClick r:id="rId2"/>
              </a:rPr>
              <a:t>http://</a:t>
            </a:r>
            <a:r>
              <a:rPr lang="en-US" dirty="0" smtClean="0">
                <a:hlinkClick r:id="rId2"/>
              </a:rPr>
              <a:t>www.ted.com/talks/tom_wujec_build_a_tower</a:t>
            </a:r>
            <a:endParaRPr lang="en-US" dirty="0" smtClean="0"/>
          </a:p>
          <a:p>
            <a:pPr lvl="1"/>
            <a:r>
              <a:rPr lang="en-US" dirty="0" smtClean="0"/>
              <a:t>Iterative – key to many design and programming efforts</a:t>
            </a:r>
          </a:p>
          <a:p>
            <a:pPr lvl="1"/>
            <a:r>
              <a:rPr lang="en-US" dirty="0" smtClean="0"/>
              <a:t>Top three skills needed to work in a team ?</a:t>
            </a:r>
          </a:p>
          <a:p>
            <a:pPr lvl="1"/>
            <a:endParaRPr lang="en-US" dirty="0"/>
          </a:p>
          <a:p>
            <a:r>
              <a:rPr lang="en-US" dirty="0" smtClean="0"/>
              <a:t>Metaphors – Desktop Others?</a:t>
            </a:r>
          </a:p>
          <a:p>
            <a:pPr marL="393192" lvl="1" indent="0">
              <a:buNone/>
            </a:pPr>
            <a:endParaRPr lang="en-US" dirty="0" smtClean="0"/>
          </a:p>
          <a:p>
            <a:pPr lvl="1"/>
            <a:endParaRPr lang="en-US" dirty="0"/>
          </a:p>
        </p:txBody>
      </p:sp>
      <p:sp>
        <p:nvSpPr>
          <p:cNvPr id="3" name="Title 2"/>
          <p:cNvSpPr>
            <a:spLocks noGrp="1"/>
          </p:cNvSpPr>
          <p:nvPr>
            <p:ph type="title"/>
          </p:nvPr>
        </p:nvSpPr>
        <p:spPr/>
        <p:txBody>
          <a:bodyPr/>
          <a:lstStyle/>
          <a:p>
            <a:r>
              <a:rPr lang="en-US" dirty="0" smtClean="0"/>
              <a:t>Interface Guidelines</a:t>
            </a:r>
            <a:endParaRPr lang="en-US" dirty="0"/>
          </a:p>
        </p:txBody>
      </p:sp>
    </p:spTree>
    <p:extLst>
      <p:ext uri="{BB962C8B-B14F-4D97-AF65-F5344CB8AC3E}">
        <p14:creationId xmlns:p14="http://schemas.microsoft.com/office/powerpoint/2010/main" val="38189537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Ease of </a:t>
            </a:r>
            <a:r>
              <a:rPr lang="en-US" dirty="0" smtClean="0"/>
              <a:t>Use – primary</a:t>
            </a:r>
          </a:p>
          <a:p>
            <a:endParaRPr lang="en-US" dirty="0"/>
          </a:p>
          <a:p>
            <a:r>
              <a:rPr lang="en-US" dirty="0" smtClean="0">
                <a:hlinkClick r:id="rId2"/>
              </a:rPr>
              <a:t>Tips</a:t>
            </a:r>
            <a:r>
              <a:rPr lang="en-US" dirty="0" smtClean="0"/>
              <a:t> on design</a:t>
            </a:r>
          </a:p>
          <a:p>
            <a:pPr marL="109728" indent="0">
              <a:buNone/>
            </a:pPr>
            <a:endParaRPr lang="en-US" dirty="0"/>
          </a:p>
          <a:p>
            <a:r>
              <a:rPr lang="en-US" dirty="0"/>
              <a:t>Some </a:t>
            </a:r>
            <a:r>
              <a:rPr lang="en-US" dirty="0" smtClean="0"/>
              <a:t>bad </a:t>
            </a:r>
            <a:r>
              <a:rPr lang="en-US" dirty="0"/>
              <a:t>design</a:t>
            </a:r>
          </a:p>
          <a:p>
            <a:pPr lvl="1"/>
            <a:r>
              <a:rPr lang="en-US" dirty="0">
                <a:hlinkClick r:id="rId3"/>
              </a:rPr>
              <a:t>http://thenextweb.com/dd/2015/09/29/6-examples-of-awful-ux-design/#</a:t>
            </a:r>
            <a:r>
              <a:rPr lang="en-US" dirty="0" smtClean="0">
                <a:hlinkClick r:id="rId3"/>
              </a:rPr>
              <a:t>gref</a:t>
            </a:r>
            <a:endParaRPr lang="en-US" dirty="0" smtClean="0"/>
          </a:p>
          <a:p>
            <a:pPr lvl="1"/>
            <a:endParaRPr lang="en-US" dirty="0"/>
          </a:p>
        </p:txBody>
      </p:sp>
      <p:sp>
        <p:nvSpPr>
          <p:cNvPr id="3" name="Title 2"/>
          <p:cNvSpPr>
            <a:spLocks noGrp="1"/>
          </p:cNvSpPr>
          <p:nvPr>
            <p:ph type="title"/>
          </p:nvPr>
        </p:nvSpPr>
        <p:spPr/>
        <p:txBody>
          <a:bodyPr/>
          <a:lstStyle/>
          <a:p>
            <a:r>
              <a:rPr lang="en-US" dirty="0" smtClean="0"/>
              <a:t>Interface Design</a:t>
            </a:r>
            <a:endParaRPr lang="en-US" dirty="0"/>
          </a:p>
        </p:txBody>
      </p:sp>
    </p:spTree>
    <p:extLst>
      <p:ext uri="{BB962C8B-B14F-4D97-AF65-F5344CB8AC3E}">
        <p14:creationId xmlns:p14="http://schemas.microsoft.com/office/powerpoint/2010/main" val="27695418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Survey the class</a:t>
            </a:r>
          </a:p>
          <a:p>
            <a:endParaRPr lang="en-US" dirty="0" smtClean="0"/>
          </a:p>
          <a:p>
            <a:r>
              <a:rPr lang="en-US" dirty="0" smtClean="0"/>
              <a:t>Review the syllabus</a:t>
            </a:r>
          </a:p>
          <a:p>
            <a:pPr marL="630936" lvl="2" indent="0">
              <a:buNone/>
            </a:pPr>
            <a:endParaRPr lang="en-US" dirty="0" smtClean="0"/>
          </a:p>
          <a:p>
            <a:r>
              <a:rPr lang="en-US" dirty="0" smtClean="0"/>
              <a:t>Overview of the BSIS Program</a:t>
            </a:r>
          </a:p>
          <a:p>
            <a:pPr lvl="1"/>
            <a:r>
              <a:rPr lang="en-US" dirty="0" smtClean="0"/>
              <a:t>See slideshow on Information Science professional.</a:t>
            </a:r>
          </a:p>
          <a:p>
            <a:pPr lvl="1"/>
            <a:endParaRPr lang="en-US" dirty="0" smtClean="0"/>
          </a:p>
          <a:p>
            <a:r>
              <a:rPr lang="en-US" dirty="0" smtClean="0"/>
              <a:t>Questions/Answers</a:t>
            </a:r>
          </a:p>
          <a:p>
            <a:pPr lvl="1"/>
            <a:endParaRPr lang="en-US" dirty="0"/>
          </a:p>
        </p:txBody>
      </p:sp>
      <p:sp>
        <p:nvSpPr>
          <p:cNvPr id="3" name="Title 2"/>
          <p:cNvSpPr>
            <a:spLocks noGrp="1"/>
          </p:cNvSpPr>
          <p:nvPr>
            <p:ph type="title"/>
          </p:nvPr>
        </p:nvSpPr>
        <p:spPr/>
        <p:txBody>
          <a:bodyPr/>
          <a:lstStyle/>
          <a:p>
            <a:r>
              <a:rPr lang="en-US" dirty="0" smtClean="0"/>
              <a:t>INFSCI 0010</a:t>
            </a:r>
            <a:endParaRPr lang="en-US" dirty="0"/>
          </a:p>
        </p:txBody>
      </p:sp>
    </p:spTree>
    <p:extLst>
      <p:ext uri="{BB962C8B-B14F-4D97-AF65-F5344CB8AC3E}">
        <p14:creationId xmlns:p14="http://schemas.microsoft.com/office/powerpoint/2010/main" val="13696699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 I need to be an artist?</a:t>
            </a:r>
          </a:p>
          <a:p>
            <a:pPr lvl="1"/>
            <a:r>
              <a:rPr lang="en-US" dirty="0" smtClean="0"/>
              <a:t>Don't miss the obvious</a:t>
            </a:r>
          </a:p>
          <a:p>
            <a:pPr lvl="2"/>
            <a:r>
              <a:rPr lang="en-US" dirty="0">
                <a:hlinkClick r:id="rId2"/>
              </a:rPr>
              <a:t>http://www.hongkiat.com/blog/ted-video-for-web-designers</a:t>
            </a:r>
            <a:r>
              <a:rPr lang="en-US" dirty="0" smtClean="0">
                <a:hlinkClick r:id="rId2"/>
              </a:rPr>
              <a:t>/</a:t>
            </a:r>
            <a:endParaRPr lang="en-US" dirty="0" smtClean="0"/>
          </a:p>
          <a:p>
            <a:r>
              <a:rPr lang="en-US" dirty="0" smtClean="0"/>
              <a:t>Some questions </a:t>
            </a:r>
          </a:p>
          <a:p>
            <a:pPr lvl="1"/>
            <a:r>
              <a:rPr lang="en-US" dirty="0" smtClean="0"/>
              <a:t>What makes a car sizzle?</a:t>
            </a:r>
          </a:p>
          <a:p>
            <a:pPr lvl="1"/>
            <a:r>
              <a:rPr lang="en-US" dirty="0" smtClean="0"/>
              <a:t>What makes a home comfy?</a:t>
            </a:r>
          </a:p>
          <a:p>
            <a:pPr lvl="1"/>
            <a:r>
              <a:rPr lang="en-US" dirty="0" smtClean="0"/>
              <a:t>What makes a smart phone cool?</a:t>
            </a:r>
          </a:p>
          <a:p>
            <a:pPr lvl="1"/>
            <a:r>
              <a:rPr lang="en-US" dirty="0" smtClean="0"/>
              <a:t>What makes a clothing outfit hip?</a:t>
            </a:r>
            <a:endParaRPr lang="en-US" dirty="0"/>
          </a:p>
        </p:txBody>
      </p:sp>
      <p:sp>
        <p:nvSpPr>
          <p:cNvPr id="3" name="Title 2"/>
          <p:cNvSpPr>
            <a:spLocks noGrp="1"/>
          </p:cNvSpPr>
          <p:nvPr>
            <p:ph type="title"/>
          </p:nvPr>
        </p:nvSpPr>
        <p:spPr/>
        <p:txBody>
          <a:bodyPr/>
          <a:lstStyle/>
          <a:p>
            <a:r>
              <a:rPr lang="en-US" dirty="0" smtClean="0"/>
              <a:t>Interface Ideas</a:t>
            </a:r>
            <a:endParaRPr lang="en-US" dirty="0"/>
          </a:p>
        </p:txBody>
      </p:sp>
    </p:spTree>
    <p:extLst>
      <p:ext uri="{BB962C8B-B14F-4D97-AF65-F5344CB8AC3E}">
        <p14:creationId xmlns:p14="http://schemas.microsoft.com/office/powerpoint/2010/main" val="1188186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ltLang="en-US" dirty="0"/>
              <a:t>Mental Models</a:t>
            </a:r>
          </a:p>
          <a:p>
            <a:pPr lvl="1"/>
            <a:r>
              <a:rPr lang="en-US" altLang="en-US" dirty="0"/>
              <a:t>How things work in the real world</a:t>
            </a:r>
          </a:p>
          <a:p>
            <a:pPr lvl="1"/>
            <a:r>
              <a:rPr lang="en-US" altLang="en-US" dirty="0"/>
              <a:t>Mail, driving a car, reading a newspaper</a:t>
            </a:r>
          </a:p>
          <a:p>
            <a:pPr lvl="1"/>
            <a:r>
              <a:rPr lang="en-US" altLang="en-US" dirty="0"/>
              <a:t>CNN website versus Amazon versus </a:t>
            </a:r>
            <a:r>
              <a:rPr lang="en-US" altLang="en-US" dirty="0" err="1"/>
              <a:t>NetFlix</a:t>
            </a:r>
            <a:endParaRPr lang="en-US" altLang="en-US" dirty="0"/>
          </a:p>
          <a:p>
            <a:pPr lvl="2"/>
            <a:r>
              <a:rPr lang="en-US" altLang="en-US" dirty="0"/>
              <a:t>What mental models are being accessed?</a:t>
            </a:r>
          </a:p>
          <a:p>
            <a:pPr>
              <a:spcBef>
                <a:spcPts val="0"/>
              </a:spcBef>
              <a:buFont typeface="Wingdings 2"/>
              <a:buChar char=""/>
              <a:defRPr/>
            </a:pPr>
            <a:r>
              <a:rPr lang="en-US" dirty="0"/>
              <a:t>Color</a:t>
            </a:r>
          </a:p>
          <a:p>
            <a:pPr marL="640080" lvl="1">
              <a:defRPr/>
            </a:pPr>
            <a:r>
              <a:rPr lang="en-US" dirty="0">
                <a:hlinkClick r:id="rId2"/>
              </a:rPr>
              <a:t>http://</a:t>
            </a:r>
            <a:r>
              <a:rPr lang="en-US" dirty="0" smtClean="0">
                <a:hlinkClick r:id="rId2"/>
              </a:rPr>
              <a:t>www.colorpicker.com/c390d4</a:t>
            </a:r>
            <a:endParaRPr lang="en-US" dirty="0" smtClean="0"/>
          </a:p>
          <a:p>
            <a:pPr marL="640080" lvl="1">
              <a:defRPr/>
            </a:pPr>
            <a:r>
              <a:rPr lang="en-US" dirty="0">
                <a:hlinkClick r:id="rId3"/>
              </a:rPr>
              <a:t>http://htmlcolorcodes.com/color-picker</a:t>
            </a:r>
            <a:r>
              <a:rPr lang="en-US" dirty="0" smtClean="0">
                <a:hlinkClick r:id="rId3"/>
              </a:rPr>
              <a:t>/</a:t>
            </a:r>
            <a:endParaRPr lang="en-US" dirty="0" smtClean="0"/>
          </a:p>
          <a:p>
            <a:pPr marL="640080" lvl="1">
              <a:defRPr/>
            </a:pPr>
            <a:r>
              <a:rPr lang="en-US" dirty="0">
                <a:hlinkClick r:id="rId4"/>
              </a:rPr>
              <a:t>https://color.adobe.com/explore/newest</a:t>
            </a:r>
            <a:r>
              <a:rPr lang="en-US" dirty="0" smtClean="0">
                <a:hlinkClick r:id="rId4"/>
              </a:rPr>
              <a:t>/</a:t>
            </a:r>
            <a:endParaRPr lang="en-US" dirty="0"/>
          </a:p>
          <a:p>
            <a:pPr marL="640080" lvl="1">
              <a:defRPr/>
            </a:pPr>
            <a:endParaRPr lang="en-US" dirty="0"/>
          </a:p>
          <a:p>
            <a:pPr marL="640080" lvl="1">
              <a:defRPr/>
            </a:pPr>
            <a:r>
              <a:rPr lang="en-US" dirty="0" err="1" smtClean="0"/>
              <a:t>Powerpoint</a:t>
            </a:r>
            <a:r>
              <a:rPr lang="en-US" dirty="0" smtClean="0"/>
              <a:t> </a:t>
            </a:r>
            <a:r>
              <a:rPr lang="en-US" dirty="0" smtClean="0"/>
              <a:t>-&gt;Format -&gt;</a:t>
            </a:r>
            <a:r>
              <a:rPr lang="en-US" dirty="0" err="1" smtClean="0"/>
              <a:t>ShapeFill</a:t>
            </a:r>
            <a:r>
              <a:rPr lang="en-US" dirty="0" smtClean="0"/>
              <a:t> –More Colors</a:t>
            </a:r>
          </a:p>
          <a:p>
            <a:pPr lvl="1"/>
            <a:r>
              <a:rPr lang="en-US" dirty="0" smtClean="0"/>
              <a:t>RGB: Red Green Blue Values</a:t>
            </a:r>
            <a:endParaRPr lang="en-US" dirty="0"/>
          </a:p>
        </p:txBody>
      </p:sp>
      <p:sp>
        <p:nvSpPr>
          <p:cNvPr id="3" name="Title 2"/>
          <p:cNvSpPr>
            <a:spLocks noGrp="1"/>
          </p:cNvSpPr>
          <p:nvPr>
            <p:ph type="title"/>
          </p:nvPr>
        </p:nvSpPr>
        <p:spPr/>
        <p:txBody>
          <a:bodyPr/>
          <a:lstStyle/>
          <a:p>
            <a:r>
              <a:rPr lang="en-US" dirty="0" smtClean="0"/>
              <a:t>Interface Design</a:t>
            </a:r>
            <a:endParaRPr lang="en-US" dirty="0"/>
          </a:p>
        </p:txBody>
      </p:sp>
    </p:spTree>
    <p:extLst>
      <p:ext uri="{BB962C8B-B14F-4D97-AF65-F5344CB8AC3E}">
        <p14:creationId xmlns:p14="http://schemas.microsoft.com/office/powerpoint/2010/main" val="551842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Lets talk about images:</a:t>
            </a:r>
          </a:p>
          <a:p>
            <a:pPr lvl="1"/>
            <a:r>
              <a:rPr lang="en-US" dirty="0" smtClean="0"/>
              <a:t>See images slideshow</a:t>
            </a:r>
            <a:endParaRPr lang="en-US" dirty="0"/>
          </a:p>
        </p:txBody>
      </p:sp>
      <p:sp>
        <p:nvSpPr>
          <p:cNvPr id="3" name="Title 2"/>
          <p:cNvSpPr>
            <a:spLocks noGrp="1"/>
          </p:cNvSpPr>
          <p:nvPr>
            <p:ph type="title"/>
          </p:nvPr>
        </p:nvSpPr>
        <p:spPr/>
        <p:txBody>
          <a:bodyPr/>
          <a:lstStyle/>
          <a:p>
            <a:r>
              <a:rPr lang="en-US" dirty="0" smtClean="0"/>
              <a:t>Interface Design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27" y="2667000"/>
            <a:ext cx="3683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i.huffpost.com/gen/1560756/thumbs/o-ARTIST-5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451" y="2667000"/>
            <a:ext cx="3053662"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906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533400" y="1600200"/>
            <a:ext cx="8229600" cy="5029200"/>
          </a:xfrm>
        </p:spPr>
        <p:txBody>
          <a:bodyPr/>
          <a:lstStyle/>
          <a:p>
            <a:pPr eaLnBrk="1" hangingPunct="1"/>
            <a:r>
              <a:rPr lang="en-US" altLang="en-US" i="1" smtClean="0"/>
              <a:t>“Users pay close attention to photos and other images that contain relevant information, but ignore fluffy pictures used to “jazz up” webpages.” - </a:t>
            </a:r>
            <a:r>
              <a:rPr lang="en-US" altLang="en-US" smtClean="0"/>
              <a:t>Jakob Nielsen.</a:t>
            </a:r>
          </a:p>
          <a:p>
            <a:pPr eaLnBrk="1" hangingPunct="1"/>
            <a:endParaRPr lang="en-US" altLang="en-US" smtClean="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pic>
        <p:nvPicPr>
          <p:cNvPr id="41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505200"/>
            <a:ext cx="58197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1" name="Rectangle 3"/>
          <p:cNvSpPr>
            <a:spLocks noChangeArrowheads="1"/>
          </p:cNvSpPr>
          <p:nvPr/>
        </p:nvSpPr>
        <p:spPr bwMode="auto">
          <a:xfrm>
            <a:off x="1047750" y="5867400"/>
            <a:ext cx="58959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itchFamily="18" charset="0"/>
                <a:cs typeface="Arial" charset="0"/>
              </a:defRPr>
            </a:lvl1pPr>
            <a:lvl2pPr marL="742950" indent="-285750" eaLnBrk="0" hangingPunct="0">
              <a:defRPr>
                <a:solidFill>
                  <a:schemeClr val="tx1"/>
                </a:solidFill>
                <a:latin typeface="Book Antiqua" pitchFamily="18" charset="0"/>
                <a:cs typeface="Arial" charset="0"/>
              </a:defRPr>
            </a:lvl2pPr>
            <a:lvl3pPr marL="1143000" indent="-228600" eaLnBrk="0" hangingPunct="0">
              <a:defRPr>
                <a:solidFill>
                  <a:schemeClr val="tx1"/>
                </a:solidFill>
                <a:latin typeface="Book Antiqua" pitchFamily="18" charset="0"/>
                <a:cs typeface="Arial" charset="0"/>
              </a:defRPr>
            </a:lvl3pPr>
            <a:lvl4pPr marL="1600200" indent="-228600" eaLnBrk="0" hangingPunct="0">
              <a:defRPr>
                <a:solidFill>
                  <a:schemeClr val="tx1"/>
                </a:solidFill>
                <a:latin typeface="Book Antiqua" pitchFamily="18" charset="0"/>
                <a:cs typeface="Arial" charset="0"/>
              </a:defRPr>
            </a:lvl4pPr>
            <a:lvl5pPr marL="2057400" indent="-228600" eaLnBrk="0" hangingPunct="0">
              <a:defRPr>
                <a:solidFill>
                  <a:schemeClr val="tx1"/>
                </a:solidFill>
                <a:latin typeface="Book Antiqua" pitchFamily="18" charset="0"/>
                <a:cs typeface="Arial" charset="0"/>
              </a:defRPr>
            </a:lvl5pPr>
            <a:lvl6pPr marL="2514600" indent="-228600" eaLnBrk="0" fontAlgn="base" hangingPunct="0">
              <a:spcBef>
                <a:spcPct val="0"/>
              </a:spcBef>
              <a:spcAft>
                <a:spcPct val="0"/>
              </a:spcAft>
              <a:defRPr>
                <a:solidFill>
                  <a:schemeClr val="tx1"/>
                </a:solidFill>
                <a:latin typeface="Book Antiqua" pitchFamily="18" charset="0"/>
                <a:cs typeface="Arial" charset="0"/>
              </a:defRPr>
            </a:lvl6pPr>
            <a:lvl7pPr marL="2971800" indent="-228600" eaLnBrk="0" fontAlgn="base" hangingPunct="0">
              <a:spcBef>
                <a:spcPct val="0"/>
              </a:spcBef>
              <a:spcAft>
                <a:spcPct val="0"/>
              </a:spcAft>
              <a:defRPr>
                <a:solidFill>
                  <a:schemeClr val="tx1"/>
                </a:solidFill>
                <a:latin typeface="Book Antiqua" pitchFamily="18" charset="0"/>
                <a:cs typeface="Arial" charset="0"/>
              </a:defRPr>
            </a:lvl7pPr>
            <a:lvl8pPr marL="3429000" indent="-228600" eaLnBrk="0" fontAlgn="base" hangingPunct="0">
              <a:spcBef>
                <a:spcPct val="0"/>
              </a:spcBef>
              <a:spcAft>
                <a:spcPct val="0"/>
              </a:spcAft>
              <a:defRPr>
                <a:solidFill>
                  <a:schemeClr val="tx1"/>
                </a:solidFill>
                <a:latin typeface="Book Antiqua" pitchFamily="18" charset="0"/>
                <a:cs typeface="Arial" charset="0"/>
              </a:defRPr>
            </a:lvl8pPr>
            <a:lvl9pPr marL="3886200" indent="-228600" eaLnBrk="0" fontAlgn="base" hangingPunct="0">
              <a:spcBef>
                <a:spcPct val="0"/>
              </a:spcBef>
              <a:spcAft>
                <a:spcPct val="0"/>
              </a:spcAft>
              <a:defRPr>
                <a:solidFill>
                  <a:schemeClr val="tx1"/>
                </a:solidFill>
                <a:latin typeface="Book Antiqua" pitchFamily="18" charset="0"/>
                <a:cs typeface="Arial" charset="0"/>
              </a:defRPr>
            </a:lvl9pPr>
          </a:lstStyle>
          <a:p>
            <a:pPr eaLnBrk="1" fontAlgn="base" hangingPunct="1">
              <a:spcBef>
                <a:spcPct val="0"/>
              </a:spcBef>
              <a:spcAft>
                <a:spcPct val="0"/>
              </a:spcAft>
            </a:pPr>
            <a:r>
              <a:rPr lang="en-US" altLang="en-US" smtClean="0">
                <a:solidFill>
                  <a:prstClr val="white"/>
                </a:solidFill>
              </a:rPr>
              <a:t>Ad on left 6% of people looked at the product area. On right 84% looked at product. What’s different?</a:t>
            </a:r>
          </a:p>
          <a:p>
            <a:pPr eaLnBrk="1" fontAlgn="base" hangingPunct="1">
              <a:spcBef>
                <a:spcPct val="0"/>
              </a:spcBef>
              <a:spcAft>
                <a:spcPct val="0"/>
              </a:spcAft>
            </a:pPr>
            <a:r>
              <a:rPr lang="en-US" altLang="en-US" sz="1200" u="sng" smtClean="0">
                <a:solidFill>
                  <a:prstClr val="white"/>
                </a:solidFill>
                <a:hlinkClick r:id="rId3"/>
              </a:rPr>
              <a:t>http://www.1stwebdesigner.com/design/images-on-web-design-usability-guide/</a:t>
            </a:r>
            <a:endParaRPr lang="en-US" altLang="en-US" sz="1200" smtClean="0">
              <a:solidFill>
                <a:prstClr val="white"/>
              </a:solidFill>
            </a:endParaRPr>
          </a:p>
          <a:p>
            <a:pPr eaLnBrk="1" fontAlgn="base" hangingPunct="1">
              <a:spcBef>
                <a:spcPct val="0"/>
              </a:spcBef>
              <a:spcAft>
                <a:spcPct val="0"/>
              </a:spcAft>
            </a:pPr>
            <a:endParaRPr lang="en-US" altLang="en-US" smtClean="0">
              <a:solidFill>
                <a:prstClr val="white"/>
              </a:solidFill>
            </a:endParaRPr>
          </a:p>
        </p:txBody>
      </p:sp>
    </p:spTree>
    <p:extLst>
      <p:ext uri="{BB962C8B-B14F-4D97-AF65-F5344CB8AC3E}">
        <p14:creationId xmlns:p14="http://schemas.microsoft.com/office/powerpoint/2010/main" val="2386670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295400"/>
            <a:ext cx="4491038" cy="47085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sp>
        <p:nvSpPr>
          <p:cNvPr id="5124" name="TextBox 3"/>
          <p:cNvSpPr txBox="1">
            <a:spLocks noChangeArrowheads="1"/>
          </p:cNvSpPr>
          <p:nvPr/>
        </p:nvSpPr>
        <p:spPr bwMode="auto">
          <a:xfrm>
            <a:off x="1479550" y="6019800"/>
            <a:ext cx="6400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itchFamily="18" charset="0"/>
                <a:cs typeface="Arial" charset="0"/>
              </a:defRPr>
            </a:lvl1pPr>
            <a:lvl2pPr marL="742950" indent="-285750" eaLnBrk="0" hangingPunct="0">
              <a:defRPr>
                <a:solidFill>
                  <a:schemeClr val="tx1"/>
                </a:solidFill>
                <a:latin typeface="Book Antiqua" pitchFamily="18" charset="0"/>
                <a:cs typeface="Arial" charset="0"/>
              </a:defRPr>
            </a:lvl2pPr>
            <a:lvl3pPr marL="1143000" indent="-228600" eaLnBrk="0" hangingPunct="0">
              <a:defRPr>
                <a:solidFill>
                  <a:schemeClr val="tx1"/>
                </a:solidFill>
                <a:latin typeface="Book Antiqua" pitchFamily="18" charset="0"/>
                <a:cs typeface="Arial" charset="0"/>
              </a:defRPr>
            </a:lvl3pPr>
            <a:lvl4pPr marL="1600200" indent="-228600" eaLnBrk="0" hangingPunct="0">
              <a:defRPr>
                <a:solidFill>
                  <a:schemeClr val="tx1"/>
                </a:solidFill>
                <a:latin typeface="Book Antiqua" pitchFamily="18" charset="0"/>
                <a:cs typeface="Arial" charset="0"/>
              </a:defRPr>
            </a:lvl4pPr>
            <a:lvl5pPr marL="2057400" indent="-228600" eaLnBrk="0" hangingPunct="0">
              <a:defRPr>
                <a:solidFill>
                  <a:schemeClr val="tx1"/>
                </a:solidFill>
                <a:latin typeface="Book Antiqua" pitchFamily="18" charset="0"/>
                <a:cs typeface="Arial" charset="0"/>
              </a:defRPr>
            </a:lvl5pPr>
            <a:lvl6pPr marL="2514600" indent="-228600" eaLnBrk="0" fontAlgn="base" hangingPunct="0">
              <a:spcBef>
                <a:spcPct val="0"/>
              </a:spcBef>
              <a:spcAft>
                <a:spcPct val="0"/>
              </a:spcAft>
              <a:defRPr>
                <a:solidFill>
                  <a:schemeClr val="tx1"/>
                </a:solidFill>
                <a:latin typeface="Book Antiqua" pitchFamily="18" charset="0"/>
                <a:cs typeface="Arial" charset="0"/>
              </a:defRPr>
            </a:lvl6pPr>
            <a:lvl7pPr marL="2971800" indent="-228600" eaLnBrk="0" fontAlgn="base" hangingPunct="0">
              <a:spcBef>
                <a:spcPct val="0"/>
              </a:spcBef>
              <a:spcAft>
                <a:spcPct val="0"/>
              </a:spcAft>
              <a:defRPr>
                <a:solidFill>
                  <a:schemeClr val="tx1"/>
                </a:solidFill>
                <a:latin typeface="Book Antiqua" pitchFamily="18" charset="0"/>
                <a:cs typeface="Arial" charset="0"/>
              </a:defRPr>
            </a:lvl7pPr>
            <a:lvl8pPr marL="3429000" indent="-228600" eaLnBrk="0" fontAlgn="base" hangingPunct="0">
              <a:spcBef>
                <a:spcPct val="0"/>
              </a:spcBef>
              <a:spcAft>
                <a:spcPct val="0"/>
              </a:spcAft>
              <a:defRPr>
                <a:solidFill>
                  <a:schemeClr val="tx1"/>
                </a:solidFill>
                <a:latin typeface="Book Antiqua" pitchFamily="18" charset="0"/>
                <a:cs typeface="Arial" charset="0"/>
              </a:defRPr>
            </a:lvl8pPr>
            <a:lvl9pPr marL="3886200" indent="-228600" eaLnBrk="0" fontAlgn="base" hangingPunct="0">
              <a:spcBef>
                <a:spcPct val="0"/>
              </a:spcBef>
              <a:spcAft>
                <a:spcPct val="0"/>
              </a:spcAft>
              <a:defRPr>
                <a:solidFill>
                  <a:schemeClr val="tx1"/>
                </a:solidFill>
                <a:latin typeface="Book Antiqua" pitchFamily="18" charset="0"/>
                <a:cs typeface="Arial" charset="0"/>
              </a:defRPr>
            </a:lvl9pPr>
          </a:lstStyle>
          <a:p>
            <a:pPr eaLnBrk="1" fontAlgn="base" hangingPunct="1">
              <a:spcBef>
                <a:spcPct val="0"/>
              </a:spcBef>
              <a:spcAft>
                <a:spcPct val="0"/>
              </a:spcAft>
            </a:pPr>
            <a:r>
              <a:rPr lang="en-US" altLang="en-US" smtClean="0">
                <a:solidFill>
                  <a:prstClr val="white"/>
                </a:solidFill>
              </a:rPr>
              <a:t>Study by the Nielsen Norman Group showing how people ignore stock images of generic people  having little to do with the topic. </a:t>
            </a:r>
            <a:r>
              <a:rPr lang="en-US" altLang="en-US" sz="1200" u="sng" smtClean="0">
                <a:solidFill>
                  <a:prstClr val="white"/>
                </a:solidFill>
                <a:hlinkClick r:id="rId3"/>
              </a:rPr>
              <a:t>http://www.nngroup.com/articles/photos-as-web-content/</a:t>
            </a:r>
            <a:endParaRPr lang="en-US" altLang="en-US" sz="1200" smtClean="0">
              <a:solidFill>
                <a:prstClr val="white"/>
              </a:solidFill>
            </a:endParaRPr>
          </a:p>
          <a:p>
            <a:pPr eaLnBrk="1" fontAlgn="base" hangingPunct="1">
              <a:spcBef>
                <a:spcPct val="0"/>
              </a:spcBef>
              <a:spcAft>
                <a:spcPct val="0"/>
              </a:spcAft>
            </a:pPr>
            <a:endParaRPr lang="en-US" altLang="en-US" smtClean="0">
              <a:solidFill>
                <a:prstClr val="white"/>
              </a:solidFill>
            </a:endParaRPr>
          </a:p>
        </p:txBody>
      </p:sp>
    </p:spTree>
    <p:extLst>
      <p:ext uri="{BB962C8B-B14F-4D97-AF65-F5344CB8AC3E}">
        <p14:creationId xmlns:p14="http://schemas.microsoft.com/office/powerpoint/2010/main" val="1507591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1600200"/>
            <a:ext cx="6719888" cy="3530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sp>
        <p:nvSpPr>
          <p:cNvPr id="6148" name="TextBox 3"/>
          <p:cNvSpPr txBox="1">
            <a:spLocks noChangeArrowheads="1"/>
          </p:cNvSpPr>
          <p:nvPr/>
        </p:nvSpPr>
        <p:spPr bwMode="auto">
          <a:xfrm>
            <a:off x="533400" y="5334000"/>
            <a:ext cx="7772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itchFamily="18" charset="0"/>
                <a:cs typeface="Arial" charset="0"/>
              </a:defRPr>
            </a:lvl1pPr>
            <a:lvl2pPr marL="742950" indent="-285750" eaLnBrk="0" hangingPunct="0">
              <a:defRPr>
                <a:solidFill>
                  <a:schemeClr val="tx1"/>
                </a:solidFill>
                <a:latin typeface="Book Antiqua" pitchFamily="18" charset="0"/>
                <a:cs typeface="Arial" charset="0"/>
              </a:defRPr>
            </a:lvl2pPr>
            <a:lvl3pPr marL="1143000" indent="-228600" eaLnBrk="0" hangingPunct="0">
              <a:defRPr>
                <a:solidFill>
                  <a:schemeClr val="tx1"/>
                </a:solidFill>
                <a:latin typeface="Book Antiqua" pitchFamily="18" charset="0"/>
                <a:cs typeface="Arial" charset="0"/>
              </a:defRPr>
            </a:lvl3pPr>
            <a:lvl4pPr marL="1600200" indent="-228600" eaLnBrk="0" hangingPunct="0">
              <a:defRPr>
                <a:solidFill>
                  <a:schemeClr val="tx1"/>
                </a:solidFill>
                <a:latin typeface="Book Antiqua" pitchFamily="18" charset="0"/>
                <a:cs typeface="Arial" charset="0"/>
              </a:defRPr>
            </a:lvl4pPr>
            <a:lvl5pPr marL="2057400" indent="-228600" eaLnBrk="0" hangingPunct="0">
              <a:defRPr>
                <a:solidFill>
                  <a:schemeClr val="tx1"/>
                </a:solidFill>
                <a:latin typeface="Book Antiqua" pitchFamily="18" charset="0"/>
                <a:cs typeface="Arial" charset="0"/>
              </a:defRPr>
            </a:lvl5pPr>
            <a:lvl6pPr marL="2514600" indent="-228600" eaLnBrk="0" fontAlgn="base" hangingPunct="0">
              <a:spcBef>
                <a:spcPct val="0"/>
              </a:spcBef>
              <a:spcAft>
                <a:spcPct val="0"/>
              </a:spcAft>
              <a:defRPr>
                <a:solidFill>
                  <a:schemeClr val="tx1"/>
                </a:solidFill>
                <a:latin typeface="Book Antiqua" pitchFamily="18" charset="0"/>
                <a:cs typeface="Arial" charset="0"/>
              </a:defRPr>
            </a:lvl6pPr>
            <a:lvl7pPr marL="2971800" indent="-228600" eaLnBrk="0" fontAlgn="base" hangingPunct="0">
              <a:spcBef>
                <a:spcPct val="0"/>
              </a:spcBef>
              <a:spcAft>
                <a:spcPct val="0"/>
              </a:spcAft>
              <a:defRPr>
                <a:solidFill>
                  <a:schemeClr val="tx1"/>
                </a:solidFill>
                <a:latin typeface="Book Antiqua" pitchFamily="18" charset="0"/>
                <a:cs typeface="Arial" charset="0"/>
              </a:defRPr>
            </a:lvl7pPr>
            <a:lvl8pPr marL="3429000" indent="-228600" eaLnBrk="0" fontAlgn="base" hangingPunct="0">
              <a:spcBef>
                <a:spcPct val="0"/>
              </a:spcBef>
              <a:spcAft>
                <a:spcPct val="0"/>
              </a:spcAft>
              <a:defRPr>
                <a:solidFill>
                  <a:schemeClr val="tx1"/>
                </a:solidFill>
                <a:latin typeface="Book Antiqua" pitchFamily="18" charset="0"/>
                <a:cs typeface="Arial" charset="0"/>
              </a:defRPr>
            </a:lvl8pPr>
            <a:lvl9pPr marL="3886200" indent="-228600" eaLnBrk="0" fontAlgn="base" hangingPunct="0">
              <a:spcBef>
                <a:spcPct val="0"/>
              </a:spcBef>
              <a:spcAft>
                <a:spcPct val="0"/>
              </a:spcAft>
              <a:defRPr>
                <a:solidFill>
                  <a:schemeClr val="tx1"/>
                </a:solidFill>
                <a:latin typeface="Book Antiqua" pitchFamily="18" charset="0"/>
                <a:cs typeface="Arial" charset="0"/>
              </a:defRPr>
            </a:lvl9pPr>
          </a:lstStyle>
          <a:p>
            <a:pPr eaLnBrk="1" fontAlgn="base" hangingPunct="1">
              <a:spcBef>
                <a:spcPct val="0"/>
              </a:spcBef>
              <a:spcAft>
                <a:spcPct val="0"/>
              </a:spcAft>
            </a:pPr>
            <a:r>
              <a:rPr lang="en-US" altLang="en-US" smtClean="0">
                <a:solidFill>
                  <a:prstClr val="white"/>
                </a:solidFill>
              </a:rPr>
              <a:t>One picture tells you: how the card reader attaches to the device, How big it is, what device it works with, how to swipe credit card, what appears on the screen VS writing many paragraphs.</a:t>
            </a:r>
          </a:p>
        </p:txBody>
      </p:sp>
    </p:spTree>
    <p:extLst>
      <p:ext uri="{BB962C8B-B14F-4D97-AF65-F5344CB8AC3E}">
        <p14:creationId xmlns:p14="http://schemas.microsoft.com/office/powerpoint/2010/main" val="2308481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662476" y="2101261"/>
            <a:ext cx="5819048" cy="328571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sp>
        <p:nvSpPr>
          <p:cNvPr id="7172" name="TextBox 3"/>
          <p:cNvSpPr txBox="1">
            <a:spLocks noChangeArrowheads="1"/>
          </p:cNvSpPr>
          <p:nvPr/>
        </p:nvSpPr>
        <p:spPr bwMode="auto">
          <a:xfrm>
            <a:off x="609600" y="5867400"/>
            <a:ext cx="800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itchFamily="18" charset="0"/>
                <a:cs typeface="Arial" charset="0"/>
              </a:defRPr>
            </a:lvl1pPr>
            <a:lvl2pPr marL="742950" indent="-285750" eaLnBrk="0" hangingPunct="0">
              <a:defRPr>
                <a:solidFill>
                  <a:schemeClr val="tx1"/>
                </a:solidFill>
                <a:latin typeface="Book Antiqua" pitchFamily="18" charset="0"/>
                <a:cs typeface="Arial" charset="0"/>
              </a:defRPr>
            </a:lvl2pPr>
            <a:lvl3pPr marL="1143000" indent="-228600" eaLnBrk="0" hangingPunct="0">
              <a:defRPr>
                <a:solidFill>
                  <a:schemeClr val="tx1"/>
                </a:solidFill>
                <a:latin typeface="Book Antiqua" pitchFamily="18" charset="0"/>
                <a:cs typeface="Arial" charset="0"/>
              </a:defRPr>
            </a:lvl3pPr>
            <a:lvl4pPr marL="1600200" indent="-228600" eaLnBrk="0" hangingPunct="0">
              <a:defRPr>
                <a:solidFill>
                  <a:schemeClr val="tx1"/>
                </a:solidFill>
                <a:latin typeface="Book Antiqua" pitchFamily="18" charset="0"/>
                <a:cs typeface="Arial" charset="0"/>
              </a:defRPr>
            </a:lvl4pPr>
            <a:lvl5pPr marL="2057400" indent="-228600" eaLnBrk="0" hangingPunct="0">
              <a:defRPr>
                <a:solidFill>
                  <a:schemeClr val="tx1"/>
                </a:solidFill>
                <a:latin typeface="Book Antiqua" pitchFamily="18" charset="0"/>
                <a:cs typeface="Arial" charset="0"/>
              </a:defRPr>
            </a:lvl5pPr>
            <a:lvl6pPr marL="2514600" indent="-228600" eaLnBrk="0" fontAlgn="base" hangingPunct="0">
              <a:spcBef>
                <a:spcPct val="0"/>
              </a:spcBef>
              <a:spcAft>
                <a:spcPct val="0"/>
              </a:spcAft>
              <a:defRPr>
                <a:solidFill>
                  <a:schemeClr val="tx1"/>
                </a:solidFill>
                <a:latin typeface="Book Antiqua" pitchFamily="18" charset="0"/>
                <a:cs typeface="Arial" charset="0"/>
              </a:defRPr>
            </a:lvl6pPr>
            <a:lvl7pPr marL="2971800" indent="-228600" eaLnBrk="0" fontAlgn="base" hangingPunct="0">
              <a:spcBef>
                <a:spcPct val="0"/>
              </a:spcBef>
              <a:spcAft>
                <a:spcPct val="0"/>
              </a:spcAft>
              <a:defRPr>
                <a:solidFill>
                  <a:schemeClr val="tx1"/>
                </a:solidFill>
                <a:latin typeface="Book Antiqua" pitchFamily="18" charset="0"/>
                <a:cs typeface="Arial" charset="0"/>
              </a:defRPr>
            </a:lvl7pPr>
            <a:lvl8pPr marL="3429000" indent="-228600" eaLnBrk="0" fontAlgn="base" hangingPunct="0">
              <a:spcBef>
                <a:spcPct val="0"/>
              </a:spcBef>
              <a:spcAft>
                <a:spcPct val="0"/>
              </a:spcAft>
              <a:defRPr>
                <a:solidFill>
                  <a:schemeClr val="tx1"/>
                </a:solidFill>
                <a:latin typeface="Book Antiqua" pitchFamily="18" charset="0"/>
                <a:cs typeface="Arial" charset="0"/>
              </a:defRPr>
            </a:lvl8pPr>
            <a:lvl9pPr marL="3886200" indent="-228600" eaLnBrk="0" fontAlgn="base" hangingPunct="0">
              <a:spcBef>
                <a:spcPct val="0"/>
              </a:spcBef>
              <a:spcAft>
                <a:spcPct val="0"/>
              </a:spcAft>
              <a:defRPr>
                <a:solidFill>
                  <a:schemeClr val="tx1"/>
                </a:solidFill>
                <a:latin typeface="Book Antiqua" pitchFamily="18" charset="0"/>
                <a:cs typeface="Arial" charset="0"/>
              </a:defRPr>
            </a:lvl9pPr>
          </a:lstStyle>
          <a:p>
            <a:pPr algn="ctr" eaLnBrk="1" fontAlgn="base" hangingPunct="1">
              <a:spcBef>
                <a:spcPct val="0"/>
              </a:spcBef>
              <a:spcAft>
                <a:spcPct val="0"/>
              </a:spcAft>
            </a:pPr>
            <a:r>
              <a:rPr lang="en-US" altLang="en-US" smtClean="0">
                <a:solidFill>
                  <a:prstClr val="white"/>
                </a:solidFill>
              </a:rPr>
              <a:t>What words come to mind?</a:t>
            </a:r>
          </a:p>
        </p:txBody>
      </p:sp>
    </p:spTree>
    <p:extLst>
      <p:ext uri="{BB962C8B-B14F-4D97-AF65-F5344CB8AC3E}">
        <p14:creationId xmlns:p14="http://schemas.microsoft.com/office/powerpoint/2010/main" val="1993605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p:txBody>
          <a:bodyPr/>
          <a:lstStyle/>
          <a:p>
            <a:pPr eaLnBrk="1" hangingPunct="1"/>
            <a:r>
              <a:rPr lang="en-US" altLang="en-US" dirty="0" smtClean="0"/>
              <a:t>Stock photos</a:t>
            </a:r>
            <a:r>
              <a:rPr lang="en-US" altLang="en-US" sz="1200" u="sng" dirty="0" smtClean="0">
                <a:hlinkClick r:id="rId2"/>
              </a:rPr>
              <a:t>/</a:t>
            </a:r>
            <a:endParaRPr lang="en-US" altLang="en-US" sz="1200" u="sng" dirty="0" smtClean="0"/>
          </a:p>
          <a:p>
            <a:pPr eaLnBrk="1" hangingPunct="1"/>
            <a:endParaRPr lang="en-US" altLang="en-US" sz="1200" u="sng" dirty="0" smtClean="0"/>
          </a:p>
          <a:p>
            <a:pPr eaLnBrk="1" hangingPunct="1"/>
            <a:endParaRPr lang="en-US" altLang="en-US" sz="1200" dirty="0" smtClean="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pic>
        <p:nvPicPr>
          <p:cNvPr id="81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2819400"/>
            <a:ext cx="3276600"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7" name="TextBox 3"/>
          <p:cNvSpPr txBox="1">
            <a:spLocks noChangeArrowheads="1"/>
          </p:cNvSpPr>
          <p:nvPr/>
        </p:nvSpPr>
        <p:spPr bwMode="auto">
          <a:xfrm>
            <a:off x="762000" y="5257800"/>
            <a:ext cx="7391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itchFamily="18" charset="0"/>
                <a:cs typeface="Arial" charset="0"/>
              </a:defRPr>
            </a:lvl1pPr>
            <a:lvl2pPr marL="742950" indent="-285750" eaLnBrk="0" hangingPunct="0">
              <a:defRPr>
                <a:solidFill>
                  <a:schemeClr val="tx1"/>
                </a:solidFill>
                <a:latin typeface="Book Antiqua" pitchFamily="18" charset="0"/>
                <a:cs typeface="Arial" charset="0"/>
              </a:defRPr>
            </a:lvl2pPr>
            <a:lvl3pPr marL="1143000" indent="-228600" eaLnBrk="0" hangingPunct="0">
              <a:defRPr>
                <a:solidFill>
                  <a:schemeClr val="tx1"/>
                </a:solidFill>
                <a:latin typeface="Book Antiqua" pitchFamily="18" charset="0"/>
                <a:cs typeface="Arial" charset="0"/>
              </a:defRPr>
            </a:lvl3pPr>
            <a:lvl4pPr marL="1600200" indent="-228600" eaLnBrk="0" hangingPunct="0">
              <a:defRPr>
                <a:solidFill>
                  <a:schemeClr val="tx1"/>
                </a:solidFill>
                <a:latin typeface="Book Antiqua" pitchFamily="18" charset="0"/>
                <a:cs typeface="Arial" charset="0"/>
              </a:defRPr>
            </a:lvl4pPr>
            <a:lvl5pPr marL="2057400" indent="-228600" eaLnBrk="0" hangingPunct="0">
              <a:defRPr>
                <a:solidFill>
                  <a:schemeClr val="tx1"/>
                </a:solidFill>
                <a:latin typeface="Book Antiqua" pitchFamily="18" charset="0"/>
                <a:cs typeface="Arial" charset="0"/>
              </a:defRPr>
            </a:lvl5pPr>
            <a:lvl6pPr marL="2514600" indent="-228600" eaLnBrk="0" fontAlgn="base" hangingPunct="0">
              <a:spcBef>
                <a:spcPct val="0"/>
              </a:spcBef>
              <a:spcAft>
                <a:spcPct val="0"/>
              </a:spcAft>
              <a:defRPr>
                <a:solidFill>
                  <a:schemeClr val="tx1"/>
                </a:solidFill>
                <a:latin typeface="Book Antiqua" pitchFamily="18" charset="0"/>
                <a:cs typeface="Arial" charset="0"/>
              </a:defRPr>
            </a:lvl6pPr>
            <a:lvl7pPr marL="2971800" indent="-228600" eaLnBrk="0" fontAlgn="base" hangingPunct="0">
              <a:spcBef>
                <a:spcPct val="0"/>
              </a:spcBef>
              <a:spcAft>
                <a:spcPct val="0"/>
              </a:spcAft>
              <a:defRPr>
                <a:solidFill>
                  <a:schemeClr val="tx1"/>
                </a:solidFill>
                <a:latin typeface="Book Antiqua" pitchFamily="18" charset="0"/>
                <a:cs typeface="Arial" charset="0"/>
              </a:defRPr>
            </a:lvl7pPr>
            <a:lvl8pPr marL="3429000" indent="-228600" eaLnBrk="0" fontAlgn="base" hangingPunct="0">
              <a:spcBef>
                <a:spcPct val="0"/>
              </a:spcBef>
              <a:spcAft>
                <a:spcPct val="0"/>
              </a:spcAft>
              <a:defRPr>
                <a:solidFill>
                  <a:schemeClr val="tx1"/>
                </a:solidFill>
                <a:latin typeface="Book Antiqua" pitchFamily="18" charset="0"/>
                <a:cs typeface="Arial" charset="0"/>
              </a:defRPr>
            </a:lvl8pPr>
            <a:lvl9pPr marL="3886200" indent="-228600" eaLnBrk="0" fontAlgn="base" hangingPunct="0">
              <a:spcBef>
                <a:spcPct val="0"/>
              </a:spcBef>
              <a:spcAft>
                <a:spcPct val="0"/>
              </a:spcAft>
              <a:defRPr>
                <a:solidFill>
                  <a:schemeClr val="tx1"/>
                </a:solidFill>
                <a:latin typeface="Book Antiqua" pitchFamily="18" charset="0"/>
                <a:cs typeface="Arial" charset="0"/>
              </a:defRPr>
            </a:lvl9pPr>
          </a:lstStyle>
          <a:p>
            <a:pPr eaLnBrk="1" fontAlgn="base" hangingPunct="1">
              <a:spcBef>
                <a:spcPct val="0"/>
              </a:spcBef>
              <a:spcAft>
                <a:spcPct val="0"/>
              </a:spcAft>
            </a:pPr>
            <a:r>
              <a:rPr lang="en-US" altLang="en-US" smtClean="0">
                <a:solidFill>
                  <a:prstClr val="white"/>
                </a:solidFill>
              </a:rPr>
              <a:t>Avoid clichéd, overused images and ideas and make sure the people look real.</a:t>
            </a:r>
          </a:p>
          <a:p>
            <a:pPr eaLnBrk="1" fontAlgn="base" hangingPunct="1">
              <a:spcBef>
                <a:spcPct val="0"/>
              </a:spcBef>
              <a:spcAft>
                <a:spcPct val="0"/>
              </a:spcAft>
            </a:pPr>
            <a:r>
              <a:rPr lang="en-US" altLang="en-US" smtClean="0">
                <a:solidFill>
                  <a:prstClr val="white"/>
                </a:solidFill>
              </a:rPr>
              <a:t>Are they realistic? Do your clients look like models or mannequins?</a:t>
            </a:r>
          </a:p>
        </p:txBody>
      </p:sp>
    </p:spTree>
    <p:extLst>
      <p:ext uri="{BB962C8B-B14F-4D97-AF65-F5344CB8AC3E}">
        <p14:creationId xmlns:p14="http://schemas.microsoft.com/office/powerpoint/2010/main" val="3913008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6925" y="1600200"/>
            <a:ext cx="5010150" cy="33337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sp>
        <p:nvSpPr>
          <p:cNvPr id="9220" name="TextBox 3"/>
          <p:cNvSpPr txBox="1">
            <a:spLocks noChangeArrowheads="1"/>
          </p:cNvSpPr>
          <p:nvPr/>
        </p:nvSpPr>
        <p:spPr bwMode="auto">
          <a:xfrm>
            <a:off x="1371600" y="5181600"/>
            <a:ext cx="678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itchFamily="18" charset="0"/>
                <a:cs typeface="Arial" charset="0"/>
              </a:defRPr>
            </a:lvl1pPr>
            <a:lvl2pPr marL="742950" indent="-285750" eaLnBrk="0" hangingPunct="0">
              <a:defRPr>
                <a:solidFill>
                  <a:schemeClr val="tx1"/>
                </a:solidFill>
                <a:latin typeface="Book Antiqua" pitchFamily="18" charset="0"/>
                <a:cs typeface="Arial" charset="0"/>
              </a:defRPr>
            </a:lvl2pPr>
            <a:lvl3pPr marL="1143000" indent="-228600" eaLnBrk="0" hangingPunct="0">
              <a:defRPr>
                <a:solidFill>
                  <a:schemeClr val="tx1"/>
                </a:solidFill>
                <a:latin typeface="Book Antiqua" pitchFamily="18" charset="0"/>
                <a:cs typeface="Arial" charset="0"/>
              </a:defRPr>
            </a:lvl3pPr>
            <a:lvl4pPr marL="1600200" indent="-228600" eaLnBrk="0" hangingPunct="0">
              <a:defRPr>
                <a:solidFill>
                  <a:schemeClr val="tx1"/>
                </a:solidFill>
                <a:latin typeface="Book Antiqua" pitchFamily="18" charset="0"/>
                <a:cs typeface="Arial" charset="0"/>
              </a:defRPr>
            </a:lvl4pPr>
            <a:lvl5pPr marL="2057400" indent="-228600" eaLnBrk="0" hangingPunct="0">
              <a:defRPr>
                <a:solidFill>
                  <a:schemeClr val="tx1"/>
                </a:solidFill>
                <a:latin typeface="Book Antiqua" pitchFamily="18" charset="0"/>
                <a:cs typeface="Arial" charset="0"/>
              </a:defRPr>
            </a:lvl5pPr>
            <a:lvl6pPr marL="2514600" indent="-228600" eaLnBrk="0" fontAlgn="base" hangingPunct="0">
              <a:spcBef>
                <a:spcPct val="0"/>
              </a:spcBef>
              <a:spcAft>
                <a:spcPct val="0"/>
              </a:spcAft>
              <a:defRPr>
                <a:solidFill>
                  <a:schemeClr val="tx1"/>
                </a:solidFill>
                <a:latin typeface="Book Antiqua" pitchFamily="18" charset="0"/>
                <a:cs typeface="Arial" charset="0"/>
              </a:defRPr>
            </a:lvl6pPr>
            <a:lvl7pPr marL="2971800" indent="-228600" eaLnBrk="0" fontAlgn="base" hangingPunct="0">
              <a:spcBef>
                <a:spcPct val="0"/>
              </a:spcBef>
              <a:spcAft>
                <a:spcPct val="0"/>
              </a:spcAft>
              <a:defRPr>
                <a:solidFill>
                  <a:schemeClr val="tx1"/>
                </a:solidFill>
                <a:latin typeface="Book Antiqua" pitchFamily="18" charset="0"/>
                <a:cs typeface="Arial" charset="0"/>
              </a:defRPr>
            </a:lvl7pPr>
            <a:lvl8pPr marL="3429000" indent="-228600" eaLnBrk="0" fontAlgn="base" hangingPunct="0">
              <a:spcBef>
                <a:spcPct val="0"/>
              </a:spcBef>
              <a:spcAft>
                <a:spcPct val="0"/>
              </a:spcAft>
              <a:defRPr>
                <a:solidFill>
                  <a:schemeClr val="tx1"/>
                </a:solidFill>
                <a:latin typeface="Book Antiqua" pitchFamily="18" charset="0"/>
                <a:cs typeface="Arial" charset="0"/>
              </a:defRPr>
            </a:lvl8pPr>
            <a:lvl9pPr marL="3886200" indent="-228600" eaLnBrk="0" fontAlgn="base" hangingPunct="0">
              <a:spcBef>
                <a:spcPct val="0"/>
              </a:spcBef>
              <a:spcAft>
                <a:spcPct val="0"/>
              </a:spcAft>
              <a:defRPr>
                <a:solidFill>
                  <a:schemeClr val="tx1"/>
                </a:solidFill>
                <a:latin typeface="Book Antiqua" pitchFamily="18" charset="0"/>
                <a:cs typeface="Arial" charset="0"/>
              </a:defRPr>
            </a:lvl9pPr>
          </a:lstStyle>
          <a:p>
            <a:pPr algn="ctr" eaLnBrk="1" fontAlgn="base" hangingPunct="1">
              <a:spcBef>
                <a:spcPct val="0"/>
              </a:spcBef>
              <a:spcAft>
                <a:spcPct val="0"/>
              </a:spcAft>
            </a:pPr>
            <a:r>
              <a:rPr lang="en-US" altLang="en-US" smtClean="0">
                <a:solidFill>
                  <a:prstClr val="white"/>
                </a:solidFill>
              </a:rPr>
              <a:t>Beware of subjects smiling at the camera.</a:t>
            </a:r>
          </a:p>
        </p:txBody>
      </p:sp>
    </p:spTree>
    <p:extLst>
      <p:ext uri="{BB962C8B-B14F-4D97-AF65-F5344CB8AC3E}">
        <p14:creationId xmlns:p14="http://schemas.microsoft.com/office/powerpoint/2010/main" val="6649096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p:txBody>
          <a:bodyPr/>
          <a:lstStyle/>
          <a:p>
            <a:pPr eaLnBrk="1" hangingPunct="1"/>
            <a:r>
              <a:rPr lang="en-US" altLang="en-US" smtClean="0"/>
              <a:t>Crop images but don’t lose what is important</a:t>
            </a:r>
          </a:p>
          <a:p>
            <a:pPr eaLnBrk="1" hangingPunct="1"/>
            <a:endParaRPr lang="en-US" altLang="en-US" smtClean="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6172200"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Box 3"/>
          <p:cNvSpPr txBox="1">
            <a:spLocks noChangeArrowheads="1"/>
          </p:cNvSpPr>
          <p:nvPr/>
        </p:nvSpPr>
        <p:spPr bwMode="auto">
          <a:xfrm>
            <a:off x="838200" y="6092825"/>
            <a:ext cx="7620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Book Antiqua" pitchFamily="18" charset="0"/>
                <a:cs typeface="Arial" charset="0"/>
              </a:defRPr>
            </a:lvl1pPr>
            <a:lvl2pPr marL="742950" indent="-285750" eaLnBrk="0" hangingPunct="0">
              <a:defRPr>
                <a:solidFill>
                  <a:schemeClr val="tx1"/>
                </a:solidFill>
                <a:latin typeface="Book Antiqua" pitchFamily="18" charset="0"/>
                <a:cs typeface="Arial" charset="0"/>
              </a:defRPr>
            </a:lvl2pPr>
            <a:lvl3pPr marL="1143000" indent="-228600" eaLnBrk="0" hangingPunct="0">
              <a:defRPr>
                <a:solidFill>
                  <a:schemeClr val="tx1"/>
                </a:solidFill>
                <a:latin typeface="Book Antiqua" pitchFamily="18" charset="0"/>
                <a:cs typeface="Arial" charset="0"/>
              </a:defRPr>
            </a:lvl3pPr>
            <a:lvl4pPr marL="1600200" indent="-228600" eaLnBrk="0" hangingPunct="0">
              <a:defRPr>
                <a:solidFill>
                  <a:schemeClr val="tx1"/>
                </a:solidFill>
                <a:latin typeface="Book Antiqua" pitchFamily="18" charset="0"/>
                <a:cs typeface="Arial" charset="0"/>
              </a:defRPr>
            </a:lvl4pPr>
            <a:lvl5pPr marL="2057400" indent="-228600" eaLnBrk="0" hangingPunct="0">
              <a:defRPr>
                <a:solidFill>
                  <a:schemeClr val="tx1"/>
                </a:solidFill>
                <a:latin typeface="Book Antiqua" pitchFamily="18" charset="0"/>
                <a:cs typeface="Arial" charset="0"/>
              </a:defRPr>
            </a:lvl5pPr>
            <a:lvl6pPr marL="2514600" indent="-228600" eaLnBrk="0" fontAlgn="base" hangingPunct="0">
              <a:spcBef>
                <a:spcPct val="0"/>
              </a:spcBef>
              <a:spcAft>
                <a:spcPct val="0"/>
              </a:spcAft>
              <a:defRPr>
                <a:solidFill>
                  <a:schemeClr val="tx1"/>
                </a:solidFill>
                <a:latin typeface="Book Antiqua" pitchFamily="18" charset="0"/>
                <a:cs typeface="Arial" charset="0"/>
              </a:defRPr>
            </a:lvl6pPr>
            <a:lvl7pPr marL="2971800" indent="-228600" eaLnBrk="0" fontAlgn="base" hangingPunct="0">
              <a:spcBef>
                <a:spcPct val="0"/>
              </a:spcBef>
              <a:spcAft>
                <a:spcPct val="0"/>
              </a:spcAft>
              <a:defRPr>
                <a:solidFill>
                  <a:schemeClr val="tx1"/>
                </a:solidFill>
                <a:latin typeface="Book Antiqua" pitchFamily="18" charset="0"/>
                <a:cs typeface="Arial" charset="0"/>
              </a:defRPr>
            </a:lvl7pPr>
            <a:lvl8pPr marL="3429000" indent="-228600" eaLnBrk="0" fontAlgn="base" hangingPunct="0">
              <a:spcBef>
                <a:spcPct val="0"/>
              </a:spcBef>
              <a:spcAft>
                <a:spcPct val="0"/>
              </a:spcAft>
              <a:defRPr>
                <a:solidFill>
                  <a:schemeClr val="tx1"/>
                </a:solidFill>
                <a:latin typeface="Book Antiqua" pitchFamily="18" charset="0"/>
                <a:cs typeface="Arial" charset="0"/>
              </a:defRPr>
            </a:lvl8pPr>
            <a:lvl9pPr marL="3886200" indent="-228600" eaLnBrk="0" fontAlgn="base" hangingPunct="0">
              <a:spcBef>
                <a:spcPct val="0"/>
              </a:spcBef>
              <a:spcAft>
                <a:spcPct val="0"/>
              </a:spcAft>
              <a:defRPr>
                <a:solidFill>
                  <a:schemeClr val="tx1"/>
                </a:solidFill>
                <a:latin typeface="Book Antiqua" pitchFamily="18" charset="0"/>
                <a:cs typeface="Arial" charset="0"/>
              </a:defRPr>
            </a:lvl9pPr>
          </a:lstStyle>
          <a:p>
            <a:pPr eaLnBrk="1" fontAlgn="base" hangingPunct="1">
              <a:spcBef>
                <a:spcPct val="0"/>
              </a:spcBef>
              <a:spcAft>
                <a:spcPct val="0"/>
              </a:spcAft>
            </a:pPr>
            <a:r>
              <a:rPr lang="en-US" altLang="en-US" smtClean="0">
                <a:solidFill>
                  <a:prstClr val="white"/>
                </a:solidFill>
              </a:rPr>
              <a:t>Cropping Tutorial: http://digital-photography-school.com/cropping-for-impact</a:t>
            </a:r>
          </a:p>
          <a:p>
            <a:pPr eaLnBrk="1" fontAlgn="base" hangingPunct="1">
              <a:spcBef>
                <a:spcPct val="0"/>
              </a:spcBef>
              <a:spcAft>
                <a:spcPct val="0"/>
              </a:spcAft>
            </a:pPr>
            <a:endParaRPr lang="en-US" altLang="en-US" smtClean="0">
              <a:solidFill>
                <a:prstClr val="white"/>
              </a:solidFill>
            </a:endParaRPr>
          </a:p>
        </p:txBody>
      </p:sp>
    </p:spTree>
    <p:extLst>
      <p:ext uri="{BB962C8B-B14F-4D97-AF65-F5344CB8AC3E}">
        <p14:creationId xmlns:p14="http://schemas.microsoft.com/office/powerpoint/2010/main" val="3061389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36525" indent="0">
              <a:buNone/>
            </a:pPr>
            <a:endParaRPr lang="en-US" dirty="0" smtClean="0"/>
          </a:p>
          <a:p>
            <a:r>
              <a:rPr lang="en-US" dirty="0" smtClean="0"/>
              <a:t>1. Describe the Information Science Field and some of the available jobs</a:t>
            </a:r>
          </a:p>
          <a:p>
            <a:pPr marL="136525" indent="0">
              <a:buNone/>
            </a:pPr>
            <a:endParaRPr lang="en-US" dirty="0" smtClean="0"/>
          </a:p>
          <a:p>
            <a:r>
              <a:rPr lang="en-US" dirty="0" smtClean="0"/>
              <a:t>2. Explain and demonstrate some key concepts for driving interface design.</a:t>
            </a:r>
          </a:p>
          <a:p>
            <a:endParaRPr lang="en-US" dirty="0" smtClean="0"/>
          </a:p>
          <a:p>
            <a:r>
              <a:rPr lang="en-US" dirty="0" smtClean="0"/>
              <a:t>3. Specifically, address images and what makes them good and enticing.</a:t>
            </a:r>
            <a:endParaRPr lang="en-US" dirty="0"/>
          </a:p>
        </p:txBody>
      </p:sp>
      <p:sp>
        <p:nvSpPr>
          <p:cNvPr id="2" name="Title 1"/>
          <p:cNvSpPr>
            <a:spLocks noGrp="1"/>
          </p:cNvSpPr>
          <p:nvPr>
            <p:ph type="title"/>
          </p:nvPr>
        </p:nvSpPr>
        <p:spPr/>
        <p:txBody>
          <a:bodyPr/>
          <a:lstStyle/>
          <a:p>
            <a:r>
              <a:rPr lang="en-US" dirty="0" smtClean="0"/>
              <a:t>Objectives</a:t>
            </a:r>
            <a:endParaRPr lang="en-US" dirty="0"/>
          </a:p>
        </p:txBody>
      </p:sp>
    </p:spTree>
    <p:extLst>
      <p:ext uri="{BB962C8B-B14F-4D97-AF65-F5344CB8AC3E}">
        <p14:creationId xmlns:p14="http://schemas.microsoft.com/office/powerpoint/2010/main" val="19630486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p:cNvSpPr>
            <a:spLocks noGrp="1"/>
          </p:cNvSpPr>
          <p:nvPr>
            <p:ph idx="1"/>
          </p:nvPr>
        </p:nvSpPr>
        <p:spPr/>
        <p:txBody>
          <a:bodyPr/>
          <a:lstStyle/>
          <a:p>
            <a:pPr eaLnBrk="1" hangingPunct="1"/>
            <a:r>
              <a:rPr lang="en-US" altLang="en-US" smtClean="0"/>
              <a:t>Make sure the photos are crisp and not fuzzy or out of focus. – DON”T DISTORT!</a:t>
            </a:r>
          </a:p>
          <a:p>
            <a:pPr eaLnBrk="1" hangingPunct="1"/>
            <a:r>
              <a:rPr lang="en-US" altLang="en-US" smtClean="0"/>
              <a:t>Distortion looks ridiculous.</a:t>
            </a:r>
          </a:p>
          <a:p>
            <a:pPr eaLnBrk="1" hangingPunct="1"/>
            <a:endParaRPr lang="en-US" altLang="en-US" smtClean="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pic>
        <p:nvPicPr>
          <p:cNvPr id="112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590800"/>
            <a:ext cx="1782763" cy="391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425825"/>
            <a:ext cx="2895600" cy="270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5930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548640" indent="-411480" eaLnBrk="1" fontAlgn="auto" hangingPunct="1">
              <a:spcAft>
                <a:spcPts val="0"/>
              </a:spcAft>
              <a:buClr>
                <a:schemeClr val="tx1">
                  <a:shade val="95000"/>
                </a:schemeClr>
              </a:buClr>
              <a:buFont typeface="Wingdings 2"/>
              <a:buChar char=""/>
              <a:defRPr/>
            </a:pPr>
            <a:r>
              <a:rPr lang="en-US" dirty="0"/>
              <a:t>Do basic photo editing to clean up red eye and </a:t>
            </a:r>
            <a:r>
              <a:rPr lang="en-US" dirty="0" smtClean="0"/>
              <a:t>brighten/darken </a:t>
            </a:r>
            <a:r>
              <a:rPr lang="en-US" dirty="0"/>
              <a:t>if </a:t>
            </a:r>
            <a:r>
              <a:rPr lang="en-US" dirty="0" smtClean="0"/>
              <a:t>necessary</a:t>
            </a:r>
          </a:p>
          <a:p>
            <a:pPr marL="548640" indent="-411480" eaLnBrk="1" fontAlgn="auto" hangingPunct="1">
              <a:spcAft>
                <a:spcPts val="0"/>
              </a:spcAft>
              <a:buClr>
                <a:schemeClr val="tx1">
                  <a:shade val="95000"/>
                </a:schemeClr>
              </a:buClr>
              <a:buFont typeface="Wingdings 2"/>
              <a:buChar char=""/>
              <a:defRPr/>
            </a:pPr>
            <a:r>
              <a:rPr lang="en-US" dirty="0"/>
              <a:t>Don’t use super large images or super small </a:t>
            </a:r>
            <a:r>
              <a:rPr lang="en-US" dirty="0" smtClean="0"/>
              <a:t>images</a:t>
            </a:r>
          </a:p>
          <a:p>
            <a:pPr marL="548640" indent="-411480" eaLnBrk="1" fontAlgn="auto" hangingPunct="1">
              <a:spcAft>
                <a:spcPts val="0"/>
              </a:spcAft>
              <a:buClr>
                <a:schemeClr val="tx1">
                  <a:shade val="95000"/>
                </a:schemeClr>
              </a:buClr>
              <a:buFont typeface="Wingdings 2"/>
              <a:buChar char=""/>
              <a:defRPr/>
            </a:pPr>
            <a:r>
              <a:rPr lang="en-US" dirty="0"/>
              <a:t>Don’t use a distorted </a:t>
            </a:r>
            <a:r>
              <a:rPr lang="en-US" dirty="0" smtClean="0"/>
              <a:t>super large </a:t>
            </a:r>
            <a:r>
              <a:rPr lang="en-US" dirty="0"/>
              <a:t>background image</a:t>
            </a:r>
            <a:r>
              <a:rPr lang="en-US" dirty="0" smtClean="0"/>
              <a:t>. This is really ugly!</a:t>
            </a:r>
          </a:p>
          <a:p>
            <a:pPr marL="548640" indent="-411480" eaLnBrk="1" fontAlgn="auto" hangingPunct="1">
              <a:spcAft>
                <a:spcPts val="0"/>
              </a:spcAft>
              <a:buClr>
                <a:schemeClr val="tx1">
                  <a:shade val="95000"/>
                </a:schemeClr>
              </a:buClr>
              <a:buFont typeface="Wingdings 2"/>
              <a:buChar char=""/>
              <a:defRPr/>
            </a:pPr>
            <a:r>
              <a:rPr lang="en-US" dirty="0" smtClean="0"/>
              <a:t>Size and crop outside of your browser in Photoshop or similar image editing software. Let the server do the work not the client. Lessen bandwidth.</a:t>
            </a:r>
          </a:p>
          <a:p>
            <a:pPr marL="548640" indent="-411480" eaLnBrk="1" fontAlgn="auto" hangingPunct="1">
              <a:spcAft>
                <a:spcPts val="0"/>
              </a:spcAft>
              <a:buClr>
                <a:schemeClr val="tx1">
                  <a:shade val="95000"/>
                </a:schemeClr>
              </a:buClr>
              <a:buFont typeface="Wingdings 2"/>
              <a:buChar char=""/>
              <a:defRPr/>
            </a:pPr>
            <a:r>
              <a:rPr lang="en-US" dirty="0" smtClean="0"/>
              <a:t>Pay attention to consistency of size of images – not all should be different sizes unless intentional for effect.</a:t>
            </a:r>
            <a:endParaRPr lang="en-US" dirty="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spTree>
    <p:extLst>
      <p:ext uri="{BB962C8B-B14F-4D97-AF65-F5344CB8AC3E}">
        <p14:creationId xmlns:p14="http://schemas.microsoft.com/office/powerpoint/2010/main" val="28917916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548640" indent="-411480" eaLnBrk="1" fontAlgn="auto" hangingPunct="1">
              <a:spcAft>
                <a:spcPts val="0"/>
              </a:spcAft>
              <a:buClr>
                <a:schemeClr val="tx1">
                  <a:shade val="95000"/>
                </a:schemeClr>
              </a:buClr>
              <a:buFont typeface="Wingdings 2"/>
              <a:buChar char=""/>
              <a:defRPr/>
            </a:pPr>
            <a:r>
              <a:rPr lang="en-US" dirty="0"/>
              <a:t>Keep the </a:t>
            </a:r>
            <a:r>
              <a:rPr lang="en-US" dirty="0" smtClean="0"/>
              <a:t>resolution </a:t>
            </a:r>
            <a:r>
              <a:rPr lang="en-US" dirty="0"/>
              <a:t>low for faster </a:t>
            </a:r>
            <a:r>
              <a:rPr lang="en-US" dirty="0" smtClean="0"/>
              <a:t>loading </a:t>
            </a:r>
            <a:r>
              <a:rPr lang="en-US" sz="1200" u="sng" dirty="0">
                <a:hlinkClick r:id="rId2"/>
              </a:rPr>
              <a:t>http://</a:t>
            </a:r>
            <a:r>
              <a:rPr lang="en-US" sz="1200" u="sng" dirty="0" smtClean="0">
                <a:hlinkClick r:id="rId2"/>
              </a:rPr>
              <a:t>httparchive.org/interesting.php?a=All&amp;l=Jan%201%202014&amp;s=All</a:t>
            </a:r>
            <a:endParaRPr lang="en-US" sz="1200" u="sng" dirty="0" smtClean="0"/>
          </a:p>
          <a:p>
            <a:pPr marL="548640" indent="-411480" eaLnBrk="1" fontAlgn="auto" hangingPunct="1">
              <a:spcAft>
                <a:spcPts val="0"/>
              </a:spcAft>
              <a:buClr>
                <a:schemeClr val="tx1">
                  <a:shade val="95000"/>
                </a:schemeClr>
              </a:buClr>
              <a:buFont typeface="Wingdings 2"/>
              <a:buChar char=""/>
              <a:defRPr/>
            </a:pPr>
            <a:endParaRPr lang="en-US" sz="1200" u="sng" dirty="0"/>
          </a:p>
          <a:p>
            <a:pPr marL="548640" indent="-411480" eaLnBrk="1" fontAlgn="auto" hangingPunct="1">
              <a:spcAft>
                <a:spcPts val="0"/>
              </a:spcAft>
              <a:buClr>
                <a:schemeClr val="tx1">
                  <a:shade val="95000"/>
                </a:schemeClr>
              </a:buClr>
              <a:buFont typeface="Wingdings 2"/>
              <a:buChar char=""/>
              <a:defRPr/>
            </a:pPr>
            <a:r>
              <a:rPr lang="en-US" dirty="0"/>
              <a:t>According to data from January 13, </a:t>
            </a:r>
            <a:r>
              <a:rPr lang="en-US" dirty="0" smtClean="0"/>
              <a:t>2014: 61</a:t>
            </a:r>
            <a:r>
              <a:rPr lang="en-US" dirty="0"/>
              <a:t>% of a webpage is filled with images, with the average size of a webpage being </a:t>
            </a:r>
            <a:r>
              <a:rPr lang="en-US" dirty="0" smtClean="0"/>
              <a:t>1.29 MB. See above link for other stats.</a:t>
            </a:r>
            <a:endParaRPr lang="en-US" dirty="0"/>
          </a:p>
          <a:p>
            <a:pPr marL="548640" indent="-411480" eaLnBrk="1" fontAlgn="auto" hangingPunct="1">
              <a:spcAft>
                <a:spcPts val="0"/>
              </a:spcAft>
              <a:buClr>
                <a:schemeClr val="tx1">
                  <a:shade val="95000"/>
                </a:schemeClr>
              </a:buClr>
              <a:buFont typeface="Wingdings 2"/>
              <a:buChar char=""/>
              <a:defRPr/>
            </a:pPr>
            <a:endParaRPr lang="en-US" u="sng" dirty="0" smtClean="0"/>
          </a:p>
          <a:p>
            <a:pPr marL="548640" indent="-411480" eaLnBrk="1" fontAlgn="auto" hangingPunct="1">
              <a:spcAft>
                <a:spcPts val="0"/>
              </a:spcAft>
              <a:buClr>
                <a:schemeClr val="tx1">
                  <a:shade val="95000"/>
                </a:schemeClr>
              </a:buClr>
              <a:buFont typeface="Wingdings 2"/>
              <a:buChar char=""/>
              <a:defRPr/>
            </a:pPr>
            <a:r>
              <a:rPr lang="en-US" dirty="0"/>
              <a:t>Use Photoshop Save for Web and devices – </a:t>
            </a:r>
            <a:r>
              <a:rPr lang="en-US" dirty="0" smtClean="0"/>
              <a:t>experiment </a:t>
            </a:r>
            <a:r>
              <a:rPr lang="en-US" dirty="0"/>
              <a:t>with different quality levels – choose 75% over 95% if the quality meets your needs. Rarely if ever would you use 100</a:t>
            </a:r>
            <a:r>
              <a:rPr lang="en-US" dirty="0" smtClean="0"/>
              <a:t>%</a:t>
            </a:r>
          </a:p>
          <a:p>
            <a:pPr marL="548640" indent="-411480" eaLnBrk="1" fontAlgn="auto" hangingPunct="1">
              <a:spcAft>
                <a:spcPts val="0"/>
              </a:spcAft>
              <a:buClr>
                <a:schemeClr val="tx1">
                  <a:shade val="95000"/>
                </a:schemeClr>
              </a:buClr>
              <a:buFont typeface="Wingdings 2"/>
              <a:buChar char=""/>
              <a:defRPr/>
            </a:pPr>
            <a:endParaRPr lang="en-US" dirty="0" smtClean="0"/>
          </a:p>
          <a:p>
            <a:pPr marL="548640" indent="-411480" eaLnBrk="1" fontAlgn="auto" hangingPunct="1">
              <a:spcAft>
                <a:spcPts val="0"/>
              </a:spcAft>
              <a:buClr>
                <a:schemeClr val="tx1">
                  <a:shade val="95000"/>
                </a:schemeClr>
              </a:buClr>
              <a:buFont typeface="Wingdings 2"/>
              <a:buChar char=""/>
              <a:defRPr/>
            </a:pPr>
            <a:r>
              <a:rPr lang="en-US" dirty="0" smtClean="0"/>
              <a:t>Start with pictures with good resolutions</a:t>
            </a:r>
            <a:endParaRPr lang="en-US" dirty="0"/>
          </a:p>
          <a:p>
            <a:pPr marL="548640" indent="-411480" eaLnBrk="1" fontAlgn="auto" hangingPunct="1">
              <a:spcAft>
                <a:spcPts val="0"/>
              </a:spcAft>
              <a:buClr>
                <a:schemeClr val="tx1">
                  <a:shade val="95000"/>
                </a:schemeClr>
              </a:buClr>
              <a:buFont typeface="Wingdings 2"/>
              <a:buChar char=""/>
              <a:defRPr/>
            </a:pPr>
            <a:endParaRPr lang="en-US" sz="1200" u="sng" dirty="0"/>
          </a:p>
          <a:p>
            <a:pPr marL="137160" indent="0" eaLnBrk="1" fontAlgn="auto" hangingPunct="1">
              <a:spcAft>
                <a:spcPts val="0"/>
              </a:spcAft>
              <a:buClr>
                <a:schemeClr val="tx1">
                  <a:shade val="95000"/>
                </a:schemeClr>
              </a:buClr>
              <a:buFont typeface="Wingdings 2"/>
              <a:buNone/>
              <a:defRPr/>
            </a:pPr>
            <a:endParaRPr lang="en-US" sz="1200" dirty="0" smtClean="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spTree>
    <p:extLst>
      <p:ext uri="{BB962C8B-B14F-4D97-AF65-F5344CB8AC3E}">
        <p14:creationId xmlns:p14="http://schemas.microsoft.com/office/powerpoint/2010/main" val="3166767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Content Placeholder 2"/>
          <p:cNvSpPr>
            <a:spLocks noGrp="1"/>
          </p:cNvSpPr>
          <p:nvPr>
            <p:ph idx="1"/>
          </p:nvPr>
        </p:nvSpPr>
        <p:spPr/>
        <p:txBody>
          <a:bodyPr/>
          <a:lstStyle/>
          <a:p>
            <a:pPr eaLnBrk="1" hangingPunct="1"/>
            <a:r>
              <a:rPr lang="en-US" altLang="en-US" smtClean="0"/>
              <a:t>One of the images is at 95% and the other at 80%. Can you tell?</a:t>
            </a:r>
          </a:p>
          <a:p>
            <a:pPr eaLnBrk="1" hangingPunct="1"/>
            <a:endParaRPr lang="en-US" altLang="en-US" smtClean="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452813"/>
            <a:ext cx="267652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3" descr="she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462338"/>
            <a:ext cx="26670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0791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481328"/>
            <a:ext cx="8229600" cy="5605272"/>
          </a:xfrm>
        </p:spPr>
        <p:txBody>
          <a:bodyPr/>
          <a:lstStyle/>
          <a:p>
            <a:pPr eaLnBrk="1" hangingPunct="1"/>
            <a:r>
              <a:rPr lang="en-US" altLang="en-US" dirty="0" smtClean="0"/>
              <a:t>This doesn’t have to do with anything I am saying. It’s just compelling! Not rules for everything!</a:t>
            </a:r>
          </a:p>
          <a:p>
            <a:pPr eaLnBrk="1" hangingPunct="1"/>
            <a:endParaRPr lang="en-US" altLang="en-US" dirty="0" smtClean="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912" y="2627128"/>
            <a:ext cx="59531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6235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48640" indent="-411480" eaLnBrk="1" fontAlgn="auto" hangingPunct="1">
              <a:spcAft>
                <a:spcPts val="0"/>
              </a:spcAft>
              <a:buClr>
                <a:schemeClr val="tx1">
                  <a:shade val="95000"/>
                </a:schemeClr>
              </a:buClr>
              <a:buFont typeface="Wingdings 2"/>
              <a:buChar char=""/>
              <a:defRPr/>
            </a:pPr>
            <a:r>
              <a:rPr lang="en-US" dirty="0" smtClean="0"/>
              <a:t>Joint </a:t>
            </a:r>
            <a:r>
              <a:rPr lang="en-US" dirty="0"/>
              <a:t>Photographic Experts Group – the committee that wrote the </a:t>
            </a:r>
            <a:r>
              <a:rPr lang="en-US" dirty="0" smtClean="0"/>
              <a:t>standard</a:t>
            </a:r>
          </a:p>
          <a:p>
            <a:pPr marL="548640" indent="-411480" eaLnBrk="1" fontAlgn="auto" hangingPunct="1">
              <a:spcAft>
                <a:spcPts val="0"/>
              </a:spcAft>
              <a:buClr>
                <a:schemeClr val="tx1">
                  <a:shade val="95000"/>
                </a:schemeClr>
              </a:buClr>
              <a:buFont typeface="Wingdings 2"/>
              <a:buChar char=""/>
              <a:defRPr/>
            </a:pPr>
            <a:endParaRPr lang="en-US" dirty="0"/>
          </a:p>
          <a:p>
            <a:pPr marL="548640" indent="-411480" eaLnBrk="1" fontAlgn="auto" hangingPunct="1">
              <a:spcAft>
                <a:spcPts val="0"/>
              </a:spcAft>
              <a:buClr>
                <a:schemeClr val="tx1">
                  <a:shade val="95000"/>
                </a:schemeClr>
              </a:buClr>
              <a:buFont typeface="Wingdings 2"/>
              <a:buChar char=""/>
              <a:defRPr/>
            </a:pPr>
            <a:r>
              <a:rPr lang="en-US" dirty="0"/>
              <a:t>Good for photographs, naturalistic artwork and color transitions – not good for line drawings or lettering (typography</a:t>
            </a:r>
            <a:r>
              <a:rPr lang="en-US" dirty="0" smtClean="0"/>
              <a:t>)</a:t>
            </a:r>
          </a:p>
          <a:p>
            <a:pPr marL="137160" indent="0" eaLnBrk="1" fontAlgn="auto" hangingPunct="1">
              <a:spcAft>
                <a:spcPts val="0"/>
              </a:spcAft>
              <a:buClr>
                <a:schemeClr val="tx1">
                  <a:shade val="95000"/>
                </a:schemeClr>
              </a:buClr>
              <a:buNone/>
              <a:defRPr/>
            </a:pPr>
            <a:endParaRPr lang="en-US" dirty="0" smtClean="0"/>
          </a:p>
          <a:p>
            <a:pPr marL="548640" indent="-411480" eaLnBrk="1" fontAlgn="auto" hangingPunct="1">
              <a:spcAft>
                <a:spcPts val="0"/>
              </a:spcAft>
              <a:buClr>
                <a:schemeClr val="tx1">
                  <a:shade val="95000"/>
                </a:schemeClr>
              </a:buClr>
              <a:buFont typeface="Wingdings 2"/>
              <a:buChar char=""/>
              <a:defRPr/>
            </a:pPr>
            <a:r>
              <a:rPr lang="en-US" dirty="0" smtClean="0"/>
              <a:t>Supports </a:t>
            </a:r>
            <a:r>
              <a:rPr lang="en-US" dirty="0"/>
              <a:t>up to 16.7 million </a:t>
            </a:r>
            <a:r>
              <a:rPr lang="en-US" dirty="0" smtClean="0"/>
              <a:t>colors</a:t>
            </a:r>
          </a:p>
          <a:p>
            <a:pPr marL="137160" indent="0" eaLnBrk="1" fontAlgn="auto" hangingPunct="1">
              <a:spcAft>
                <a:spcPts val="0"/>
              </a:spcAft>
              <a:buClr>
                <a:schemeClr val="tx1">
                  <a:shade val="95000"/>
                </a:schemeClr>
              </a:buClr>
              <a:buNone/>
              <a:defRPr/>
            </a:pPr>
            <a:endParaRPr lang="en-US" dirty="0"/>
          </a:p>
          <a:p>
            <a:pPr marL="548640" indent="-411480" eaLnBrk="1" fontAlgn="auto" hangingPunct="1">
              <a:spcAft>
                <a:spcPts val="0"/>
              </a:spcAft>
              <a:buClr>
                <a:schemeClr val="tx1">
                  <a:shade val="95000"/>
                </a:schemeClr>
              </a:buClr>
              <a:buFont typeface="Wingdings 2"/>
              <a:buChar char=""/>
              <a:defRPr/>
            </a:pPr>
            <a:r>
              <a:rPr lang="en-US" dirty="0"/>
              <a:t>Lossy</a:t>
            </a:r>
          </a:p>
          <a:p>
            <a:pPr marL="548640" indent="-411480" eaLnBrk="1" fontAlgn="auto" hangingPunct="1">
              <a:spcAft>
                <a:spcPts val="0"/>
              </a:spcAft>
              <a:buClr>
                <a:schemeClr val="tx1">
                  <a:shade val="95000"/>
                </a:schemeClr>
              </a:buClr>
              <a:buFont typeface="Wingdings 2"/>
              <a:buChar char=""/>
              <a:defRPr/>
            </a:pPr>
            <a:endParaRPr lang="en-US" dirty="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spTree>
    <p:extLst>
      <p:ext uri="{BB962C8B-B14F-4D97-AF65-F5344CB8AC3E}">
        <p14:creationId xmlns:p14="http://schemas.microsoft.com/office/powerpoint/2010/main" val="12013765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48640" indent="-411480" eaLnBrk="1" fontAlgn="auto" hangingPunct="1">
              <a:spcAft>
                <a:spcPts val="0"/>
              </a:spcAft>
              <a:buClr>
                <a:schemeClr val="tx1">
                  <a:shade val="95000"/>
                </a:schemeClr>
              </a:buClr>
              <a:buFont typeface="Wingdings 2"/>
              <a:buChar char=""/>
              <a:defRPr/>
            </a:pPr>
            <a:r>
              <a:rPr lang="en-US" dirty="0"/>
              <a:t>GIF</a:t>
            </a:r>
          </a:p>
          <a:p>
            <a:pPr marL="548640" indent="-411480" eaLnBrk="1" fontAlgn="auto" hangingPunct="1">
              <a:spcAft>
                <a:spcPts val="0"/>
              </a:spcAft>
              <a:buClr>
                <a:schemeClr val="tx1">
                  <a:shade val="95000"/>
                </a:schemeClr>
              </a:buClr>
              <a:buFont typeface="Wingdings 2"/>
              <a:buChar char=""/>
              <a:defRPr/>
            </a:pPr>
            <a:r>
              <a:rPr lang="en-US" dirty="0"/>
              <a:t>Graphics Interchange Format</a:t>
            </a:r>
          </a:p>
          <a:p>
            <a:pPr marL="548640" indent="-411480" eaLnBrk="1" fontAlgn="auto" hangingPunct="1">
              <a:spcAft>
                <a:spcPts val="0"/>
              </a:spcAft>
              <a:buClr>
                <a:schemeClr val="tx1">
                  <a:shade val="95000"/>
                </a:schemeClr>
              </a:buClr>
              <a:buFont typeface="Wingdings 2"/>
              <a:buChar char=""/>
              <a:defRPr/>
            </a:pPr>
            <a:r>
              <a:rPr lang="en-US" dirty="0"/>
              <a:t>Lossless </a:t>
            </a:r>
          </a:p>
          <a:p>
            <a:pPr marL="548640" indent="-411480" eaLnBrk="1" fontAlgn="auto" hangingPunct="1">
              <a:spcAft>
                <a:spcPts val="0"/>
              </a:spcAft>
              <a:buClr>
                <a:schemeClr val="tx1">
                  <a:shade val="95000"/>
                </a:schemeClr>
              </a:buClr>
              <a:buFont typeface="Wingdings 2"/>
              <a:buChar char=""/>
              <a:defRPr/>
            </a:pPr>
            <a:r>
              <a:rPr lang="en-US" dirty="0" smtClean="0"/>
              <a:t>Good </a:t>
            </a:r>
            <a:r>
              <a:rPr lang="en-US" dirty="0"/>
              <a:t>for broad, flat solid colors, grayscales and for animation – not with gradients</a:t>
            </a:r>
          </a:p>
          <a:p>
            <a:pPr marL="548640" indent="-411480" eaLnBrk="1" fontAlgn="auto" hangingPunct="1">
              <a:spcAft>
                <a:spcPts val="0"/>
              </a:spcAft>
              <a:buClr>
                <a:schemeClr val="tx1">
                  <a:shade val="95000"/>
                </a:schemeClr>
              </a:buClr>
              <a:buFont typeface="Wingdings 2"/>
              <a:buChar char=""/>
              <a:defRPr/>
            </a:pPr>
            <a:r>
              <a:rPr lang="en-US" dirty="0"/>
              <a:t>Good for simple logos, line drawings, icons or symbols.(typography)</a:t>
            </a:r>
          </a:p>
          <a:p>
            <a:pPr marL="548640" indent="-411480" eaLnBrk="1" fontAlgn="auto" hangingPunct="1">
              <a:spcAft>
                <a:spcPts val="0"/>
              </a:spcAft>
              <a:buClr>
                <a:schemeClr val="tx1">
                  <a:shade val="95000"/>
                </a:schemeClr>
              </a:buClr>
              <a:buFont typeface="Wingdings 2"/>
              <a:buChar char=""/>
              <a:defRPr/>
            </a:pPr>
            <a:r>
              <a:rPr lang="en-US" dirty="0"/>
              <a:t>Limited to 256 colors – 8 bit</a:t>
            </a:r>
          </a:p>
          <a:p>
            <a:pPr marL="137160" indent="0" eaLnBrk="1" fontAlgn="auto" hangingPunct="1">
              <a:spcAft>
                <a:spcPts val="0"/>
              </a:spcAft>
              <a:buClr>
                <a:schemeClr val="tx1">
                  <a:shade val="95000"/>
                </a:schemeClr>
              </a:buClr>
              <a:buNone/>
              <a:defRPr/>
            </a:pPr>
            <a:endParaRPr lang="en-US" dirty="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spTree>
    <p:extLst>
      <p:ext uri="{BB962C8B-B14F-4D97-AF65-F5344CB8AC3E}">
        <p14:creationId xmlns:p14="http://schemas.microsoft.com/office/powerpoint/2010/main" val="10200064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48640" indent="-411480" eaLnBrk="1" fontAlgn="auto" hangingPunct="1">
              <a:spcAft>
                <a:spcPts val="0"/>
              </a:spcAft>
              <a:buClr>
                <a:schemeClr val="tx1">
                  <a:shade val="95000"/>
                </a:schemeClr>
              </a:buClr>
              <a:buFont typeface="Wingdings 2"/>
              <a:buChar char=""/>
              <a:defRPr/>
            </a:pPr>
            <a:r>
              <a:rPr lang="en-US" dirty="0"/>
              <a:t>PNG – 8 – 24 – </a:t>
            </a:r>
            <a:r>
              <a:rPr lang="en-US" dirty="0" smtClean="0"/>
              <a:t>32bit</a:t>
            </a:r>
            <a:endParaRPr lang="en-US" dirty="0"/>
          </a:p>
          <a:p>
            <a:pPr marL="548640" indent="-411480" eaLnBrk="1" fontAlgn="auto" hangingPunct="1">
              <a:spcAft>
                <a:spcPts val="0"/>
              </a:spcAft>
              <a:buClr>
                <a:schemeClr val="tx1">
                  <a:shade val="95000"/>
                </a:schemeClr>
              </a:buClr>
              <a:buFont typeface="Wingdings 2"/>
              <a:buChar char=""/>
              <a:defRPr/>
            </a:pPr>
            <a:r>
              <a:rPr lang="en-US" dirty="0"/>
              <a:t>Portable Network Graphics</a:t>
            </a:r>
          </a:p>
          <a:p>
            <a:pPr marL="548640" indent="-411480" eaLnBrk="1" fontAlgn="auto" hangingPunct="1">
              <a:spcAft>
                <a:spcPts val="0"/>
              </a:spcAft>
              <a:buClr>
                <a:schemeClr val="tx1">
                  <a:shade val="95000"/>
                </a:schemeClr>
              </a:buClr>
              <a:buFont typeface="Wingdings 2"/>
              <a:buChar char=""/>
              <a:defRPr/>
            </a:pPr>
            <a:r>
              <a:rPr lang="en-US" dirty="0"/>
              <a:t>Good for transparency and computer generated images such as </a:t>
            </a:r>
            <a:r>
              <a:rPr lang="en-US" dirty="0" smtClean="0"/>
              <a:t>charts – not PNG 8</a:t>
            </a:r>
            <a:endParaRPr lang="en-US" dirty="0"/>
          </a:p>
          <a:p>
            <a:pPr marL="548640" indent="-411480" eaLnBrk="1" fontAlgn="auto" hangingPunct="1">
              <a:spcAft>
                <a:spcPts val="0"/>
              </a:spcAft>
              <a:buClr>
                <a:schemeClr val="tx1">
                  <a:shade val="95000"/>
                </a:schemeClr>
              </a:buClr>
              <a:buFont typeface="Wingdings 2"/>
              <a:buChar char=""/>
              <a:defRPr/>
            </a:pPr>
            <a:r>
              <a:rPr lang="en-US" dirty="0" smtClean="0"/>
              <a:t>Lossless</a:t>
            </a:r>
            <a:endParaRPr lang="en-US" dirty="0"/>
          </a:p>
          <a:p>
            <a:pPr marL="548640" indent="-411480" eaLnBrk="1" fontAlgn="auto" hangingPunct="1">
              <a:spcAft>
                <a:spcPts val="0"/>
              </a:spcAft>
              <a:buClr>
                <a:schemeClr val="tx1">
                  <a:shade val="95000"/>
                </a:schemeClr>
              </a:buClr>
              <a:buFont typeface="Wingdings 2"/>
              <a:buChar char=""/>
              <a:defRPr/>
            </a:pPr>
            <a:r>
              <a:rPr lang="en-US" dirty="0" smtClean="0"/>
              <a:t>Does </a:t>
            </a:r>
            <a:r>
              <a:rPr lang="en-US" dirty="0"/>
              <a:t>not support animation</a:t>
            </a:r>
          </a:p>
          <a:p>
            <a:pPr marL="137160" indent="0" eaLnBrk="1" fontAlgn="auto" hangingPunct="1">
              <a:spcAft>
                <a:spcPts val="0"/>
              </a:spcAft>
              <a:buClr>
                <a:schemeClr val="tx1">
                  <a:shade val="95000"/>
                </a:schemeClr>
              </a:buClr>
              <a:buNone/>
              <a:defRPr/>
            </a:pPr>
            <a:endParaRPr lang="en-US" dirty="0"/>
          </a:p>
          <a:p>
            <a:pPr marL="548640" indent="-411480" eaLnBrk="1" fontAlgn="auto" hangingPunct="1">
              <a:spcAft>
                <a:spcPts val="0"/>
              </a:spcAft>
              <a:buClr>
                <a:schemeClr val="tx1">
                  <a:shade val="95000"/>
                </a:schemeClr>
              </a:buClr>
              <a:buFont typeface="Wingdings 2"/>
              <a:buChar char=""/>
              <a:defRPr/>
            </a:pPr>
            <a:endParaRPr lang="en-US" dirty="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spTree>
    <p:extLst>
      <p:ext uri="{BB962C8B-B14F-4D97-AF65-F5344CB8AC3E}">
        <p14:creationId xmlns:p14="http://schemas.microsoft.com/office/powerpoint/2010/main" val="34282987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548640" indent="-411480" eaLnBrk="1" fontAlgn="auto" hangingPunct="1">
              <a:spcAft>
                <a:spcPts val="0"/>
              </a:spcAft>
              <a:buClr>
                <a:schemeClr val="tx1">
                  <a:shade val="95000"/>
                </a:schemeClr>
              </a:buClr>
              <a:buFont typeface="Wingdings 2"/>
              <a:buChar char=""/>
              <a:defRPr/>
            </a:pPr>
            <a:r>
              <a:rPr lang="en-US" dirty="0" smtClean="0"/>
              <a:t>Where do I find </a:t>
            </a:r>
            <a:r>
              <a:rPr lang="en-US" dirty="0"/>
              <a:t>images? </a:t>
            </a:r>
            <a:r>
              <a:rPr lang="en-US" sz="1200" dirty="0">
                <a:hlinkClick r:id="rId2"/>
              </a:rPr>
              <a:t>http://john.do/images</a:t>
            </a:r>
            <a:r>
              <a:rPr lang="en-US" sz="1200" dirty="0" smtClean="0">
                <a:hlinkClick r:id="rId2"/>
              </a:rPr>
              <a:t>/</a:t>
            </a:r>
            <a:endParaRPr lang="en-US" sz="1200" dirty="0" smtClean="0"/>
          </a:p>
          <a:p>
            <a:pPr marL="548640" indent="-411480" eaLnBrk="1" fontAlgn="auto" hangingPunct="1">
              <a:spcAft>
                <a:spcPts val="0"/>
              </a:spcAft>
              <a:buClr>
                <a:schemeClr val="tx1">
                  <a:shade val="95000"/>
                </a:schemeClr>
              </a:buClr>
              <a:buFont typeface="Wingdings 2"/>
              <a:buChar char=""/>
              <a:defRPr/>
            </a:pPr>
            <a:r>
              <a:rPr lang="en-US" dirty="0" smtClean="0"/>
              <a:t>Paid</a:t>
            </a:r>
          </a:p>
          <a:p>
            <a:pPr marL="868680" lvl="1" indent="-283464" eaLnBrk="1" fontAlgn="auto" hangingPunct="1">
              <a:spcAft>
                <a:spcPts val="0"/>
              </a:spcAft>
              <a:buFont typeface="Wingdings 2"/>
              <a:buChar char=""/>
              <a:defRPr/>
            </a:pPr>
            <a:r>
              <a:rPr lang="en-US" dirty="0" smtClean="0"/>
              <a:t>Istockphoto</a:t>
            </a:r>
          </a:p>
          <a:p>
            <a:pPr marL="868680" lvl="1" indent="-283464" eaLnBrk="1" fontAlgn="auto" hangingPunct="1">
              <a:spcAft>
                <a:spcPts val="0"/>
              </a:spcAft>
              <a:buFont typeface="Wingdings 2"/>
              <a:buChar char=""/>
              <a:defRPr/>
            </a:pPr>
            <a:r>
              <a:rPr lang="en-US" dirty="0" smtClean="0"/>
              <a:t>Shutterstock</a:t>
            </a:r>
          </a:p>
          <a:p>
            <a:pPr marL="868680" lvl="1" indent="-283464" eaLnBrk="1" fontAlgn="auto" hangingPunct="1">
              <a:spcAft>
                <a:spcPts val="0"/>
              </a:spcAft>
              <a:buFont typeface="Wingdings 2"/>
              <a:buChar char=""/>
              <a:defRPr/>
            </a:pPr>
            <a:r>
              <a:rPr lang="en-US" dirty="0" smtClean="0"/>
              <a:t>Getty Images</a:t>
            </a:r>
          </a:p>
          <a:p>
            <a:pPr marL="548640" indent="-411480" eaLnBrk="1" fontAlgn="auto" hangingPunct="1">
              <a:spcAft>
                <a:spcPts val="0"/>
              </a:spcAft>
              <a:buClr>
                <a:schemeClr val="tx1">
                  <a:shade val="95000"/>
                </a:schemeClr>
              </a:buClr>
              <a:buFont typeface="Wingdings 2"/>
              <a:buChar char=""/>
              <a:defRPr/>
            </a:pPr>
            <a:r>
              <a:rPr lang="en-US" dirty="0" smtClean="0"/>
              <a:t>Free</a:t>
            </a:r>
          </a:p>
          <a:p>
            <a:pPr marL="868680" lvl="1" indent="-283464" eaLnBrk="1" fontAlgn="auto" hangingPunct="1">
              <a:spcAft>
                <a:spcPts val="0"/>
              </a:spcAft>
              <a:buFont typeface="Wingdings 2"/>
              <a:buChar char=""/>
              <a:defRPr/>
            </a:pPr>
            <a:r>
              <a:rPr lang="en-US" dirty="0" smtClean="0"/>
              <a:t>Google search – be careful of copyright issues here</a:t>
            </a:r>
          </a:p>
          <a:p>
            <a:pPr marL="868680" lvl="1" indent="-283464" eaLnBrk="1" fontAlgn="auto" hangingPunct="1">
              <a:spcAft>
                <a:spcPts val="0"/>
              </a:spcAft>
              <a:buFont typeface="Wingdings 2"/>
              <a:buChar char=""/>
              <a:defRPr/>
            </a:pPr>
            <a:r>
              <a:rPr lang="en-US" dirty="0">
                <a:hlinkClick r:id="rId3"/>
              </a:rPr>
              <a:t>stock.xchng</a:t>
            </a:r>
            <a:r>
              <a:rPr lang="en-US" dirty="0"/>
              <a:t> </a:t>
            </a:r>
            <a:endParaRPr lang="en-US" dirty="0" smtClean="0"/>
          </a:p>
          <a:p>
            <a:pPr marL="868680" lvl="1" indent="-283464" eaLnBrk="1" fontAlgn="auto" hangingPunct="1">
              <a:spcAft>
                <a:spcPts val="0"/>
              </a:spcAft>
              <a:buFont typeface="Wingdings 2"/>
              <a:buChar char=""/>
              <a:defRPr/>
            </a:pPr>
            <a:r>
              <a:rPr lang="en-US" dirty="0" smtClean="0"/>
              <a:t>morgueFile</a:t>
            </a:r>
          </a:p>
          <a:p>
            <a:pPr marL="548640" indent="-411480" eaLnBrk="1" fontAlgn="auto" hangingPunct="1">
              <a:spcAft>
                <a:spcPts val="0"/>
              </a:spcAft>
              <a:buClr>
                <a:schemeClr val="tx1">
                  <a:shade val="95000"/>
                </a:schemeClr>
              </a:buClr>
              <a:buFont typeface="Wingdings 2"/>
              <a:buChar char=""/>
              <a:defRPr/>
            </a:pPr>
            <a:r>
              <a:rPr lang="en-US" dirty="0" smtClean="0"/>
              <a:t>License</a:t>
            </a:r>
          </a:p>
          <a:p>
            <a:pPr marL="868680" lvl="1" indent="-283464" eaLnBrk="1" fontAlgn="auto" hangingPunct="1">
              <a:spcAft>
                <a:spcPts val="0"/>
              </a:spcAft>
              <a:buFont typeface="Wingdings 2"/>
              <a:buChar char=""/>
              <a:defRPr/>
            </a:pPr>
            <a:r>
              <a:rPr lang="en-US" dirty="0" smtClean="0"/>
              <a:t>CompFight – Flickr search tool or Flickr itself</a:t>
            </a:r>
          </a:p>
          <a:p>
            <a:pPr marL="548640" indent="-411480" eaLnBrk="1" fontAlgn="auto" hangingPunct="1">
              <a:spcAft>
                <a:spcPts val="0"/>
              </a:spcAft>
              <a:buClr>
                <a:schemeClr val="tx1">
                  <a:shade val="95000"/>
                </a:schemeClr>
              </a:buClr>
              <a:buFont typeface="Wingdings 2"/>
              <a:buChar char=""/>
              <a:defRPr/>
            </a:pPr>
            <a:r>
              <a:rPr lang="en-US" dirty="0" smtClean="0"/>
              <a:t>A good tutorial on using search tools to find images on Flickr </a:t>
            </a:r>
            <a:r>
              <a:rPr lang="en-US" dirty="0"/>
              <a:t>and elsewhere: </a:t>
            </a:r>
            <a:r>
              <a:rPr lang="en-US" dirty="0">
                <a:hlinkClick r:id="rId4"/>
              </a:rPr>
              <a:t>http://amylynnandrews.com/using-images</a:t>
            </a:r>
            <a:r>
              <a:rPr lang="en-US" dirty="0" smtClean="0">
                <a:hlinkClick r:id="rId4"/>
              </a:rPr>
              <a:t>/</a:t>
            </a:r>
            <a:endParaRPr lang="en-US" dirty="0" smtClean="0"/>
          </a:p>
          <a:p>
            <a:pPr marL="868680" lvl="1" indent="-283464" eaLnBrk="1" fontAlgn="auto" hangingPunct="1">
              <a:spcAft>
                <a:spcPts val="0"/>
              </a:spcAft>
              <a:buFont typeface="Wingdings 2"/>
              <a:buChar char=""/>
              <a:defRPr/>
            </a:pPr>
            <a:endParaRPr lang="en-US" dirty="0" smtClean="0"/>
          </a:p>
          <a:p>
            <a:pPr marL="868680" lvl="1" indent="-283464" eaLnBrk="1" fontAlgn="auto" hangingPunct="1">
              <a:spcAft>
                <a:spcPts val="0"/>
              </a:spcAft>
              <a:buFont typeface="Wingdings 2"/>
              <a:buChar char=""/>
              <a:defRPr/>
            </a:pPr>
            <a:endParaRPr lang="en-US" dirty="0" smtClean="0"/>
          </a:p>
        </p:txBody>
      </p:sp>
      <p:sp>
        <p:nvSpPr>
          <p:cNvPr id="2" name="Title 1"/>
          <p:cNvSpPr>
            <a:spLocks noGrp="1"/>
          </p:cNvSpPr>
          <p:nvPr>
            <p:ph type="title"/>
          </p:nvPr>
        </p:nvSpPr>
        <p:spPr/>
        <p:txBody>
          <a:bodyPr/>
          <a:lstStyle/>
          <a:p>
            <a:pPr eaLnBrk="1" fontAlgn="auto" hangingPunct="1">
              <a:spcAft>
                <a:spcPts val="0"/>
              </a:spcAft>
              <a:defRPr/>
            </a:pPr>
            <a:r>
              <a:rPr lang="en-US" dirty="0" smtClean="0"/>
              <a:t>Images</a:t>
            </a:r>
            <a:endParaRPr lang="en-US" dirty="0"/>
          </a:p>
        </p:txBody>
      </p:sp>
    </p:spTree>
    <p:extLst>
      <p:ext uri="{BB962C8B-B14F-4D97-AF65-F5344CB8AC3E}">
        <p14:creationId xmlns:p14="http://schemas.microsoft.com/office/powerpoint/2010/main" val="5574022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The Core – Build A Foundation</a:t>
            </a:r>
          </a:p>
          <a:p>
            <a:pPr lvl="1"/>
            <a:r>
              <a:rPr lang="en-US" dirty="0" smtClean="0"/>
              <a:t>Introduction to  Info Systems</a:t>
            </a:r>
          </a:p>
          <a:p>
            <a:pPr lvl="1"/>
            <a:r>
              <a:rPr lang="en-US" dirty="0" smtClean="0"/>
              <a:t>JAVA Programming</a:t>
            </a:r>
          </a:p>
          <a:p>
            <a:pPr lvl="1"/>
            <a:r>
              <a:rPr lang="en-US" dirty="0" smtClean="0"/>
              <a:t>Human Factors</a:t>
            </a:r>
          </a:p>
          <a:p>
            <a:pPr lvl="1"/>
            <a:r>
              <a:rPr lang="en-US" dirty="0" smtClean="0"/>
              <a:t>Intro to Networking</a:t>
            </a:r>
          </a:p>
          <a:p>
            <a:pPr lvl="1"/>
            <a:r>
              <a:rPr lang="en-US" dirty="0" smtClean="0"/>
              <a:t>Systems Analysis</a:t>
            </a:r>
          </a:p>
          <a:p>
            <a:pPr lvl="1"/>
            <a:r>
              <a:rPr lang="en-US" dirty="0" smtClean="0"/>
              <a:t>Database ( Oracle)</a:t>
            </a:r>
          </a:p>
          <a:p>
            <a:endParaRPr lang="en-US" dirty="0" smtClean="0"/>
          </a:p>
          <a:p>
            <a:pPr marL="0" indent="0">
              <a:buNone/>
            </a:pPr>
            <a:endParaRPr lang="en-US" dirty="0"/>
          </a:p>
        </p:txBody>
      </p:sp>
      <p:sp>
        <p:nvSpPr>
          <p:cNvPr id="2" name="Title 1"/>
          <p:cNvSpPr>
            <a:spLocks noGrp="1"/>
          </p:cNvSpPr>
          <p:nvPr>
            <p:ph type="title"/>
          </p:nvPr>
        </p:nvSpPr>
        <p:spPr/>
        <p:txBody>
          <a:bodyPr/>
          <a:lstStyle/>
          <a:p>
            <a:r>
              <a:rPr lang="en-US" dirty="0" smtClean="0"/>
              <a:t>Curriculum Pathway</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454021"/>
            <a:ext cx="4762500" cy="3489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9883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accent1"/>
                </a:solidFill>
              </a:rPr>
              <a:t>Concentrations – </a:t>
            </a:r>
            <a:r>
              <a:rPr lang="en-US" sz="2000" dirty="0" smtClean="0">
                <a:solidFill>
                  <a:schemeClr val="accent1"/>
                </a:solidFill>
              </a:rPr>
              <a:t>3 courses</a:t>
            </a:r>
            <a:endParaRPr lang="en-US" dirty="0">
              <a:solidFill>
                <a:schemeClr val="accent1"/>
              </a:solidFill>
            </a:endParaRPr>
          </a:p>
          <a:p>
            <a:pPr lvl="1"/>
            <a:r>
              <a:rPr lang="en-US" dirty="0"/>
              <a:t>Information Systems</a:t>
            </a:r>
          </a:p>
          <a:p>
            <a:pPr lvl="1"/>
            <a:r>
              <a:rPr lang="en-US" dirty="0"/>
              <a:t>User Centered Design</a:t>
            </a:r>
          </a:p>
          <a:p>
            <a:pPr lvl="1"/>
            <a:r>
              <a:rPr lang="en-US" dirty="0"/>
              <a:t>Networks and Security</a:t>
            </a:r>
          </a:p>
          <a:p>
            <a:pPr lvl="1"/>
            <a:r>
              <a:rPr lang="en-US" dirty="0"/>
              <a:t>Self Design</a:t>
            </a:r>
          </a:p>
          <a:p>
            <a:endParaRPr lang="en-US" dirty="0"/>
          </a:p>
        </p:txBody>
      </p:sp>
      <p:sp>
        <p:nvSpPr>
          <p:cNvPr id="2" name="Title 1"/>
          <p:cNvSpPr>
            <a:spLocks noGrp="1"/>
          </p:cNvSpPr>
          <p:nvPr>
            <p:ph type="title"/>
          </p:nvPr>
        </p:nvSpPr>
        <p:spPr/>
        <p:txBody>
          <a:bodyPr/>
          <a:lstStyle/>
          <a:p>
            <a:r>
              <a:rPr lang="en-US" dirty="0" smtClean="0"/>
              <a:t>Get Focused</a:t>
            </a:r>
            <a:endParaRPr lang="en-US" dirty="0"/>
          </a:p>
        </p:txBody>
      </p:sp>
      <p:pic>
        <p:nvPicPr>
          <p:cNvPr id="2050" name="Picture 2" descr="http://www.smashingmagazine.com/wp-content/uploads/2011/11/agile3_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143000"/>
            <a:ext cx="3701143" cy="2590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databranch.com/images/content/Network-Desig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86200"/>
            <a:ext cx="3333750" cy="27336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Q_m9dmxNn3i92XJ919fTAyOZFcImIiShpCOMXVYH0oaaKVXHu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4009242"/>
            <a:ext cx="3733800" cy="231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179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b="1" dirty="0"/>
              <a:t>Information systems </a:t>
            </a:r>
            <a:r>
              <a:rPr lang="en-US" b="1" dirty="0" smtClean="0"/>
              <a:t>specialization</a:t>
            </a:r>
            <a:r>
              <a:rPr lang="en-US" dirty="0" smtClean="0"/>
              <a:t>:</a:t>
            </a:r>
          </a:p>
          <a:p>
            <a:pPr lvl="1">
              <a:buFont typeface="Courier New" panose="02070309020205020404" pitchFamily="49" charset="0"/>
              <a:buChar char="o"/>
            </a:pPr>
            <a:r>
              <a:rPr lang="en-US" dirty="0" smtClean="0"/>
              <a:t>object-oriented </a:t>
            </a:r>
            <a:r>
              <a:rPr lang="en-US" dirty="0"/>
              <a:t>design tools </a:t>
            </a:r>
            <a:endParaRPr lang="en-US" dirty="0" smtClean="0"/>
          </a:p>
          <a:p>
            <a:pPr lvl="1">
              <a:buFont typeface="Courier New" panose="02070309020205020404" pitchFamily="49" charset="0"/>
              <a:buChar char="o"/>
            </a:pPr>
            <a:r>
              <a:rPr lang="en-US" dirty="0" smtClean="0"/>
              <a:t>design</a:t>
            </a:r>
            <a:r>
              <a:rPr lang="en-US" dirty="0"/>
              <a:t>, build, </a:t>
            </a:r>
            <a:r>
              <a:rPr lang="en-US" dirty="0" smtClean="0"/>
              <a:t>implement Web-based </a:t>
            </a:r>
            <a:r>
              <a:rPr lang="en-US" dirty="0"/>
              <a:t>information systems.</a:t>
            </a:r>
          </a:p>
          <a:p>
            <a:r>
              <a:rPr lang="en-US" b="1" dirty="0"/>
              <a:t>User-centered design </a:t>
            </a:r>
            <a:r>
              <a:rPr lang="en-US" b="1" dirty="0" smtClean="0"/>
              <a:t>specialization:</a:t>
            </a:r>
          </a:p>
          <a:p>
            <a:pPr marL="708660" lvl="1" indent="-342900">
              <a:buFont typeface="Courier New" panose="02070309020205020404" pitchFamily="49" charset="0"/>
              <a:buChar char="o"/>
            </a:pPr>
            <a:r>
              <a:rPr lang="en-US" dirty="0" smtClean="0"/>
              <a:t>visual </a:t>
            </a:r>
            <a:r>
              <a:rPr lang="en-US" dirty="0"/>
              <a:t>and human-computer interaction skills </a:t>
            </a:r>
            <a:endParaRPr lang="en-US" dirty="0" smtClean="0"/>
          </a:p>
          <a:p>
            <a:pPr marL="708660" lvl="1" indent="-342900">
              <a:buFont typeface="Courier New" panose="02070309020205020404" pitchFamily="49" charset="0"/>
              <a:buChar char="o"/>
            </a:pPr>
            <a:r>
              <a:rPr lang="en-US" dirty="0" smtClean="0"/>
              <a:t>design </a:t>
            </a:r>
            <a:r>
              <a:rPr lang="en-US" dirty="0"/>
              <a:t>and build prototypes of information </a:t>
            </a:r>
            <a:r>
              <a:rPr lang="en-US" dirty="0" smtClean="0"/>
              <a:t>interfaces </a:t>
            </a:r>
          </a:p>
          <a:p>
            <a:pPr marL="708660" lvl="1" indent="-342900">
              <a:buFont typeface="Courier New" panose="02070309020205020404" pitchFamily="49" charset="0"/>
              <a:buChar char="o"/>
            </a:pPr>
            <a:r>
              <a:rPr lang="en-US" dirty="0" smtClean="0"/>
              <a:t>usability </a:t>
            </a:r>
            <a:r>
              <a:rPr lang="en-US" dirty="0"/>
              <a:t>testing of </a:t>
            </a:r>
            <a:r>
              <a:rPr lang="en-US" dirty="0" smtClean="0"/>
              <a:t>systems</a:t>
            </a:r>
            <a:r>
              <a:rPr lang="en-US" dirty="0"/>
              <a:t>. </a:t>
            </a:r>
          </a:p>
          <a:p>
            <a:r>
              <a:rPr lang="en-US" b="1" dirty="0"/>
              <a:t>Networks and security </a:t>
            </a:r>
            <a:r>
              <a:rPr lang="en-US" b="1" dirty="0" smtClean="0"/>
              <a:t>specialization:</a:t>
            </a:r>
          </a:p>
          <a:p>
            <a:pPr lvl="1">
              <a:buFont typeface="Courier New" panose="02070309020205020404" pitchFamily="49" charset="0"/>
              <a:buChar char="o"/>
            </a:pPr>
            <a:r>
              <a:rPr lang="en-US" dirty="0" smtClean="0"/>
              <a:t> </a:t>
            </a:r>
            <a:r>
              <a:rPr lang="en-US" dirty="0"/>
              <a:t>design, build, and test LANS, WANS, Wireless, Internet, and Web-based networks</a:t>
            </a:r>
            <a:r>
              <a:rPr lang="en-US" dirty="0" smtClean="0"/>
              <a:t>.</a:t>
            </a:r>
          </a:p>
          <a:p>
            <a:r>
              <a:rPr lang="en-US" b="1" dirty="0" smtClean="0">
                <a:solidFill>
                  <a:schemeClr val="tx1">
                    <a:lumMod val="75000"/>
                    <a:lumOff val="25000"/>
                  </a:schemeClr>
                </a:solidFill>
              </a:rPr>
              <a:t>Self Design:</a:t>
            </a:r>
          </a:p>
          <a:p>
            <a:pPr lvl="1">
              <a:buFont typeface="Courier New" panose="02070309020205020404" pitchFamily="49" charset="0"/>
              <a:buChar char="o"/>
            </a:pPr>
            <a:r>
              <a:rPr lang="en-US" b="1" dirty="0" smtClean="0">
                <a:solidFill>
                  <a:schemeClr val="tx1">
                    <a:lumMod val="75000"/>
                    <a:lumOff val="25000"/>
                  </a:schemeClr>
                </a:solidFill>
              </a:rPr>
              <a:t> </a:t>
            </a:r>
            <a:r>
              <a:rPr lang="en-US" dirty="0" smtClean="0"/>
              <a:t>flexibility to choose courses</a:t>
            </a:r>
            <a:endParaRPr lang="en-US" dirty="0"/>
          </a:p>
          <a:p>
            <a:pPr marL="0" indent="0">
              <a:buNone/>
            </a:pPr>
            <a:endParaRPr lang="en-US" dirty="0"/>
          </a:p>
        </p:txBody>
      </p:sp>
      <p:sp>
        <p:nvSpPr>
          <p:cNvPr id="2" name="Title 1"/>
          <p:cNvSpPr>
            <a:spLocks noGrp="1"/>
          </p:cNvSpPr>
          <p:nvPr>
            <p:ph type="title"/>
          </p:nvPr>
        </p:nvSpPr>
        <p:spPr/>
        <p:txBody>
          <a:bodyPr/>
          <a:lstStyle/>
          <a:p>
            <a:r>
              <a:rPr lang="en-US" dirty="0" smtClean="0"/>
              <a:t>Curriculum Concentrations</a:t>
            </a:r>
            <a:endParaRPr lang="en-US" dirty="0"/>
          </a:p>
        </p:txBody>
      </p:sp>
    </p:spTree>
    <p:extLst>
      <p:ext uri="{BB962C8B-B14F-4D97-AF65-F5344CB8AC3E}">
        <p14:creationId xmlns:p14="http://schemas.microsoft.com/office/powerpoint/2010/main" val="15713978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Capstone Experience</a:t>
            </a:r>
          </a:p>
          <a:p>
            <a:pPr lvl="1"/>
            <a:r>
              <a:rPr lang="en-US" dirty="0"/>
              <a:t>Internship or capstone course or independent study</a:t>
            </a:r>
          </a:p>
          <a:p>
            <a:endParaRPr lang="en-US" dirty="0"/>
          </a:p>
        </p:txBody>
      </p:sp>
      <p:sp>
        <p:nvSpPr>
          <p:cNvPr id="2" name="Title 1"/>
          <p:cNvSpPr>
            <a:spLocks noGrp="1"/>
          </p:cNvSpPr>
          <p:nvPr>
            <p:ph type="title"/>
          </p:nvPr>
        </p:nvSpPr>
        <p:spPr/>
        <p:txBody>
          <a:bodyPr/>
          <a:lstStyle/>
          <a:p>
            <a:r>
              <a:rPr lang="en-US" dirty="0" smtClean="0"/>
              <a:t>Put It All Together</a:t>
            </a:r>
            <a:endParaRPr lang="en-US" dirty="0"/>
          </a:p>
        </p:txBody>
      </p:sp>
      <p:pic>
        <p:nvPicPr>
          <p:cNvPr id="3076" name="Picture 4" descr="https://encrypted-tbn2.gstatic.com/images?q=tbn:ANd9GcRog_hpFEOcYpu1Jvhf4giNQqs6AvkD9dPSkqJV89f8cQ-qnG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337" y="2819400"/>
            <a:ext cx="4419600" cy="37313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9633993">
            <a:off x="3046613" y="4158579"/>
            <a:ext cx="1054174" cy="304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Core</a:t>
            </a:r>
            <a:endParaRPr lang="en-US" dirty="0">
              <a:solidFill>
                <a:prstClr val="white"/>
              </a:solidFill>
            </a:endParaRPr>
          </a:p>
        </p:txBody>
      </p:sp>
      <p:sp>
        <p:nvSpPr>
          <p:cNvPr id="8" name="Rectangle 7"/>
          <p:cNvSpPr/>
          <p:nvPr/>
        </p:nvSpPr>
        <p:spPr>
          <a:xfrm rot="1987480">
            <a:off x="4052425" y="5067403"/>
            <a:ext cx="1602985" cy="304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Concentration</a:t>
            </a:r>
            <a:endParaRPr lang="en-US" dirty="0">
              <a:solidFill>
                <a:prstClr val="white"/>
              </a:solidFill>
            </a:endParaRPr>
          </a:p>
        </p:txBody>
      </p:sp>
      <p:sp>
        <p:nvSpPr>
          <p:cNvPr id="9" name="Rectangle 8"/>
          <p:cNvSpPr/>
          <p:nvPr/>
        </p:nvSpPr>
        <p:spPr>
          <a:xfrm rot="1987480">
            <a:off x="4152854" y="3383543"/>
            <a:ext cx="1332649" cy="39960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Real World</a:t>
            </a:r>
            <a:endParaRPr lang="en-US" dirty="0">
              <a:solidFill>
                <a:prstClr val="white"/>
              </a:solidFill>
            </a:endParaRPr>
          </a:p>
        </p:txBody>
      </p:sp>
      <p:sp>
        <p:nvSpPr>
          <p:cNvPr id="10" name="Rectangle 9"/>
          <p:cNvSpPr/>
          <p:nvPr/>
        </p:nvSpPr>
        <p:spPr>
          <a:xfrm rot="19168210">
            <a:off x="5155225" y="4048683"/>
            <a:ext cx="1208375" cy="36497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Teamwork</a:t>
            </a:r>
            <a:endParaRPr lang="en-US" dirty="0">
              <a:solidFill>
                <a:prstClr val="white"/>
              </a:solidFill>
            </a:endParaRPr>
          </a:p>
        </p:txBody>
      </p:sp>
    </p:spTree>
    <p:extLst>
      <p:ext uri="{BB962C8B-B14F-4D97-AF65-F5344CB8AC3E}">
        <p14:creationId xmlns:p14="http://schemas.microsoft.com/office/powerpoint/2010/main" val="3961392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Problem Based * Innovative * Cooperative * Faculty Support</a:t>
            </a:r>
          </a:p>
          <a:p>
            <a:pPr lvl="1"/>
            <a:r>
              <a:rPr lang="en-US" dirty="0" smtClean="0"/>
              <a:t>Most courses require teamwork and real-life examples – Case studies from companies</a:t>
            </a:r>
          </a:p>
          <a:p>
            <a:pPr lvl="1"/>
            <a:r>
              <a:rPr lang="en-US" dirty="0" smtClean="0">
                <a:solidFill>
                  <a:schemeClr val="tx1"/>
                </a:solidFill>
              </a:rPr>
              <a:t>Mazda </a:t>
            </a:r>
            <a:r>
              <a:rPr lang="en-US" dirty="0" smtClean="0">
                <a:solidFill>
                  <a:schemeClr val="tx1"/>
                </a:solidFill>
                <a:hlinkClick r:id="rId2"/>
              </a:rPr>
              <a:t>–</a:t>
            </a:r>
            <a:r>
              <a:rPr lang="en-US" dirty="0" smtClean="0">
                <a:solidFill>
                  <a:schemeClr val="tx1"/>
                </a:solidFill>
              </a:rPr>
              <a:t> Business School collaboration</a:t>
            </a:r>
          </a:p>
          <a:p>
            <a:pPr lvl="2"/>
            <a:r>
              <a:rPr lang="en-US" dirty="0" smtClean="0">
                <a:solidFill>
                  <a:schemeClr val="accent1">
                    <a:lumMod val="40000"/>
                    <a:lumOff val="60000"/>
                  </a:schemeClr>
                </a:solidFill>
                <a:hlinkClick r:id="rId2"/>
              </a:rPr>
              <a:t>http</a:t>
            </a:r>
            <a:r>
              <a:rPr lang="en-US" dirty="0">
                <a:solidFill>
                  <a:schemeClr val="accent1">
                    <a:lumMod val="40000"/>
                    <a:lumOff val="60000"/>
                  </a:schemeClr>
                </a:solidFill>
                <a:hlinkClick r:id="rId2"/>
              </a:rPr>
              <a:t>://</a:t>
            </a:r>
            <a:r>
              <a:rPr lang="en-US" dirty="0" smtClean="0">
                <a:solidFill>
                  <a:schemeClr val="accent1">
                    <a:lumMod val="40000"/>
                    <a:lumOff val="60000"/>
                  </a:schemeClr>
                </a:solidFill>
                <a:hlinkClick r:id="rId2"/>
              </a:rPr>
              <a:t>sis-teach-01.sis.pitt.edu/archive/mazda/</a:t>
            </a:r>
            <a:endParaRPr lang="en-US" dirty="0" smtClean="0">
              <a:solidFill>
                <a:schemeClr val="accent1">
                  <a:lumMod val="40000"/>
                  <a:lumOff val="60000"/>
                </a:schemeClr>
              </a:solidFill>
            </a:endParaRPr>
          </a:p>
          <a:p>
            <a:pPr lvl="1"/>
            <a:r>
              <a:rPr lang="en-US" dirty="0" smtClean="0"/>
              <a:t>Mobile Start-Up Company  </a:t>
            </a:r>
          </a:p>
          <a:p>
            <a:pPr lvl="2"/>
            <a:r>
              <a:rPr lang="en-US" dirty="0" smtClean="0">
                <a:hlinkClick r:id="rId3"/>
              </a:rPr>
              <a:t>http</a:t>
            </a:r>
            <a:r>
              <a:rPr lang="en-US" dirty="0">
                <a:hlinkClick r:id="rId3"/>
              </a:rPr>
              <a:t>://ceagent.com</a:t>
            </a:r>
            <a:r>
              <a:rPr lang="en-US" dirty="0" smtClean="0">
                <a:hlinkClick r:id="rId3"/>
              </a:rPr>
              <a:t>/</a:t>
            </a:r>
            <a:endParaRPr lang="en-US" dirty="0" smtClean="0"/>
          </a:p>
          <a:p>
            <a:pPr lvl="1"/>
            <a:r>
              <a:rPr lang="en-US" dirty="0" err="1" smtClean="0"/>
              <a:t>AthleteTrax</a:t>
            </a:r>
            <a:r>
              <a:rPr lang="en-US" dirty="0" smtClean="0"/>
              <a:t> – Start-up</a:t>
            </a:r>
          </a:p>
          <a:p>
            <a:pPr lvl="2"/>
            <a:r>
              <a:rPr lang="en-US" dirty="0" smtClean="0">
                <a:hlinkClick r:id="rId4"/>
              </a:rPr>
              <a:t>https</a:t>
            </a:r>
            <a:r>
              <a:rPr lang="en-US" dirty="0">
                <a:hlinkClick r:id="rId4"/>
              </a:rPr>
              <a:t>://www.athlete-trax.com</a:t>
            </a:r>
            <a:r>
              <a:rPr lang="en-US" dirty="0" smtClean="0">
                <a:hlinkClick r:id="rId4"/>
              </a:rPr>
              <a:t>/</a:t>
            </a:r>
            <a:endParaRPr lang="en-US" dirty="0" smtClean="0"/>
          </a:p>
          <a:p>
            <a:pPr lvl="1"/>
            <a:r>
              <a:rPr lang="en-US" dirty="0" smtClean="0"/>
              <a:t>Courses like INFSCI 1024, 1052, 1059, and 1025 require real life projects</a:t>
            </a:r>
          </a:p>
          <a:p>
            <a:pPr lvl="1"/>
            <a:r>
              <a:rPr lang="en-US" dirty="0" smtClean="0"/>
              <a:t>SIS has unique project based independent study series.</a:t>
            </a:r>
          </a:p>
          <a:p>
            <a:pPr lvl="2"/>
            <a:r>
              <a:rPr lang="en-US" dirty="0" smtClean="0"/>
              <a:t>Google Glass Project</a:t>
            </a:r>
          </a:p>
          <a:p>
            <a:pPr lvl="2"/>
            <a:endParaRPr lang="en-US" dirty="0" smtClean="0"/>
          </a:p>
          <a:p>
            <a:pPr lvl="2"/>
            <a:endParaRPr lang="en-US" dirty="0" smtClean="0"/>
          </a:p>
          <a:p>
            <a:pPr lvl="2"/>
            <a:endParaRPr lang="en-US" dirty="0"/>
          </a:p>
          <a:p>
            <a:pPr lvl="2"/>
            <a:endParaRPr lang="en-US" dirty="0" smtClean="0"/>
          </a:p>
          <a:p>
            <a:endParaRPr lang="en-US" dirty="0"/>
          </a:p>
          <a:p>
            <a:endParaRPr lang="en-US" dirty="0" smtClean="0"/>
          </a:p>
          <a:p>
            <a:pPr marL="457200" lvl="1" indent="0">
              <a:buNone/>
            </a:pPr>
            <a:endParaRPr lang="en-US" dirty="0" smtClean="0"/>
          </a:p>
        </p:txBody>
      </p:sp>
      <p:sp>
        <p:nvSpPr>
          <p:cNvPr id="2" name="Title 1"/>
          <p:cNvSpPr>
            <a:spLocks noGrp="1"/>
          </p:cNvSpPr>
          <p:nvPr>
            <p:ph type="title"/>
          </p:nvPr>
        </p:nvSpPr>
        <p:spPr/>
        <p:txBody>
          <a:bodyPr/>
          <a:lstStyle/>
          <a:p>
            <a:r>
              <a:rPr lang="en-US" dirty="0" smtClean="0"/>
              <a:t>Curriculum Strengths</a:t>
            </a:r>
            <a:endParaRPr lang="en-US" dirty="0"/>
          </a:p>
        </p:txBody>
      </p:sp>
    </p:spTree>
    <p:extLst>
      <p:ext uri="{BB962C8B-B14F-4D97-AF65-F5344CB8AC3E}">
        <p14:creationId xmlns:p14="http://schemas.microsoft.com/office/powerpoint/2010/main" val="3871247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09728" indent="0">
              <a:buNone/>
            </a:pPr>
            <a:r>
              <a:rPr lang="en-US" dirty="0" smtClean="0"/>
              <a:t> </a:t>
            </a:r>
          </a:p>
          <a:p>
            <a:pPr marL="109728" indent="0">
              <a:buNone/>
            </a:pPr>
            <a:endParaRPr lang="en-US" dirty="0" smtClean="0"/>
          </a:p>
        </p:txBody>
      </p:sp>
      <p:sp>
        <p:nvSpPr>
          <p:cNvPr id="2" name="Title 1"/>
          <p:cNvSpPr>
            <a:spLocks noGrp="1"/>
          </p:cNvSpPr>
          <p:nvPr>
            <p:ph type="title"/>
          </p:nvPr>
        </p:nvSpPr>
        <p:spPr/>
        <p:txBody>
          <a:bodyPr/>
          <a:lstStyle/>
          <a:p>
            <a:r>
              <a:rPr lang="en-US" dirty="0" smtClean="0"/>
              <a:t>Curriculum Electives</a:t>
            </a:r>
            <a:endParaRPr lang="en-US" dirty="0"/>
          </a:p>
        </p:txBody>
      </p:sp>
      <p:sp>
        <p:nvSpPr>
          <p:cNvPr id="4" name="Oval 3"/>
          <p:cNvSpPr/>
          <p:nvPr/>
        </p:nvSpPr>
        <p:spPr>
          <a:xfrm>
            <a:off x="4876800" y="1161607"/>
            <a:ext cx="3719622"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a:t>
            </a:r>
            <a:r>
              <a:rPr lang="en-US" dirty="0" smtClean="0"/>
              <a:t>Centered Design </a:t>
            </a:r>
            <a:endParaRPr lang="en-US" dirty="0"/>
          </a:p>
          <a:p>
            <a:pPr algn="ctr"/>
            <a:r>
              <a:rPr lang="en-US" dirty="0" smtClean="0"/>
              <a:t>Graphics </a:t>
            </a:r>
            <a:endParaRPr lang="en-US" dirty="0"/>
          </a:p>
        </p:txBody>
      </p:sp>
      <p:sp>
        <p:nvSpPr>
          <p:cNvPr id="5" name="Oval 4"/>
          <p:cNvSpPr/>
          <p:nvPr/>
        </p:nvSpPr>
        <p:spPr>
          <a:xfrm>
            <a:off x="4876800" y="4621619"/>
            <a:ext cx="3657600" cy="1905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of Networks </a:t>
            </a:r>
            <a:endParaRPr lang="en-US" dirty="0" smtClean="0"/>
          </a:p>
          <a:p>
            <a:pPr algn="ctr"/>
            <a:r>
              <a:rPr lang="en-US" dirty="0" smtClean="0"/>
              <a:t>Wireless </a:t>
            </a:r>
            <a:r>
              <a:rPr lang="en-US" dirty="0"/>
              <a:t>Networks </a:t>
            </a:r>
          </a:p>
          <a:p>
            <a:pPr algn="ctr"/>
            <a:r>
              <a:rPr lang="en-US" dirty="0" smtClean="0"/>
              <a:t>Comp </a:t>
            </a:r>
            <a:r>
              <a:rPr lang="en-US" dirty="0"/>
              <a:t>Networking </a:t>
            </a:r>
            <a:r>
              <a:rPr lang="en-US" dirty="0" smtClean="0"/>
              <a:t>Lab</a:t>
            </a:r>
            <a:endParaRPr lang="en-US" dirty="0"/>
          </a:p>
        </p:txBody>
      </p:sp>
      <p:sp>
        <p:nvSpPr>
          <p:cNvPr id="6" name="Oval 5"/>
          <p:cNvSpPr/>
          <p:nvPr/>
        </p:nvSpPr>
        <p:spPr>
          <a:xfrm>
            <a:off x="327837" y="1085407"/>
            <a:ext cx="3200400" cy="160020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Computer Security </a:t>
            </a:r>
            <a:r>
              <a:rPr lang="en-US" dirty="0" smtClean="0"/>
              <a:t> </a:t>
            </a:r>
            <a:r>
              <a:rPr lang="en-US" dirty="0"/>
              <a:t>Network Security </a:t>
            </a:r>
          </a:p>
        </p:txBody>
      </p:sp>
      <p:sp>
        <p:nvSpPr>
          <p:cNvPr id="7" name="Oval 6"/>
          <p:cNvSpPr/>
          <p:nvPr/>
        </p:nvSpPr>
        <p:spPr>
          <a:xfrm>
            <a:off x="457200" y="4621619"/>
            <a:ext cx="3960627" cy="1555898"/>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Internships Independent </a:t>
            </a:r>
            <a:r>
              <a:rPr lang="en-US" dirty="0"/>
              <a:t>Study </a:t>
            </a:r>
            <a:r>
              <a:rPr lang="en-US" dirty="0" smtClean="0"/>
              <a:t> </a:t>
            </a:r>
            <a:r>
              <a:rPr lang="en-US" dirty="0"/>
              <a:t>Capstone experiences</a:t>
            </a:r>
          </a:p>
        </p:txBody>
      </p:sp>
      <p:sp>
        <p:nvSpPr>
          <p:cNvPr id="8" name="Oval 7"/>
          <p:cNvSpPr/>
          <p:nvPr/>
        </p:nvSpPr>
        <p:spPr>
          <a:xfrm>
            <a:off x="4876800" y="2488019"/>
            <a:ext cx="3994299" cy="19812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Management </a:t>
            </a:r>
          </a:p>
          <a:p>
            <a:pPr algn="ctr"/>
            <a:r>
              <a:rPr lang="en-US" dirty="0" smtClean="0"/>
              <a:t>Design </a:t>
            </a:r>
            <a:r>
              <a:rPr lang="en-US" dirty="0"/>
              <a:t>of Information Systems</a:t>
            </a:r>
          </a:p>
        </p:txBody>
      </p:sp>
      <p:sp>
        <p:nvSpPr>
          <p:cNvPr id="9" name="Oval 8"/>
          <p:cNvSpPr/>
          <p:nvPr/>
        </p:nvSpPr>
        <p:spPr>
          <a:xfrm>
            <a:off x="175437" y="2678519"/>
            <a:ext cx="4082901" cy="19431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Analytics </a:t>
            </a:r>
            <a:r>
              <a:rPr lang="en-US" dirty="0" smtClean="0"/>
              <a:t>Visualization Geographic </a:t>
            </a:r>
            <a:r>
              <a:rPr lang="en-US" dirty="0"/>
              <a:t>Information Systems</a:t>
            </a:r>
          </a:p>
        </p:txBody>
      </p:sp>
    </p:spTree>
    <p:extLst>
      <p:ext uri="{BB962C8B-B14F-4D97-AF65-F5344CB8AC3E}">
        <p14:creationId xmlns:p14="http://schemas.microsoft.com/office/powerpoint/2010/main" val="12792749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TotalTime>
  <Words>1342</Words>
  <Application>Microsoft Office PowerPoint</Application>
  <PresentationFormat>On-screen Show (4:3)</PresentationFormat>
  <Paragraphs>287</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Concourse</vt:lpstr>
      <vt:lpstr>INFSCI 0010</vt:lpstr>
      <vt:lpstr>INFSCI 0010</vt:lpstr>
      <vt:lpstr>Objectives</vt:lpstr>
      <vt:lpstr>Curriculum Pathway</vt:lpstr>
      <vt:lpstr>Get Focused</vt:lpstr>
      <vt:lpstr>Curriculum Concentrations</vt:lpstr>
      <vt:lpstr>Put It All Together</vt:lpstr>
      <vt:lpstr>Curriculum Strengths</vt:lpstr>
      <vt:lpstr>Curriculum Electives</vt:lpstr>
      <vt:lpstr>CO-LAB Center</vt:lpstr>
      <vt:lpstr>Student Achievement</vt:lpstr>
      <vt:lpstr>Fun Facts</vt:lpstr>
      <vt:lpstr>Interface Project</vt:lpstr>
      <vt:lpstr>Interface Project</vt:lpstr>
      <vt:lpstr>Interface Project</vt:lpstr>
      <vt:lpstr>Interface Project Team</vt:lpstr>
      <vt:lpstr>Interface Project Team</vt:lpstr>
      <vt:lpstr>Interface Guidelines</vt:lpstr>
      <vt:lpstr>Interface Design</vt:lpstr>
      <vt:lpstr>Interface Ideas</vt:lpstr>
      <vt:lpstr>Interface Design</vt:lpstr>
      <vt:lpstr>Interface Design</vt:lpstr>
      <vt:lpstr>Images</vt:lpstr>
      <vt:lpstr>Images</vt:lpstr>
      <vt:lpstr>Images</vt:lpstr>
      <vt:lpstr>Images</vt:lpstr>
      <vt:lpstr>Images</vt:lpstr>
      <vt:lpstr>Images</vt:lpstr>
      <vt:lpstr>Images</vt:lpstr>
      <vt:lpstr>Images</vt:lpstr>
      <vt:lpstr>Images</vt:lpstr>
      <vt:lpstr>Images</vt:lpstr>
      <vt:lpstr>Images</vt:lpstr>
      <vt:lpstr>Images</vt:lpstr>
      <vt:lpstr>Images</vt:lpstr>
      <vt:lpstr>Images</vt:lpstr>
      <vt:lpstr>Images</vt:lpstr>
      <vt:lpstr>Images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INFSCI 0010</dc:title>
  <dc:creator>perks</dc:creator>
  <cp:lastModifiedBy>perks</cp:lastModifiedBy>
  <cp:revision>46</cp:revision>
  <dcterms:created xsi:type="dcterms:W3CDTF">2014-08-23T20:15:17Z</dcterms:created>
  <dcterms:modified xsi:type="dcterms:W3CDTF">2017-01-10T19:36:00Z</dcterms:modified>
</cp:coreProperties>
</file>